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31"/>
  </p:handoutMasterIdLst>
  <p:sldIdLst>
    <p:sldId id="535" r:id="rId3"/>
    <p:sldId id="609" r:id="rId4"/>
    <p:sldId id="536" r:id="rId5"/>
    <p:sldId id="378" r:id="rId7"/>
    <p:sldId id="352" r:id="rId8"/>
    <p:sldId id="584" r:id="rId9"/>
    <p:sldId id="259" r:id="rId10"/>
    <p:sldId id="280" r:id="rId11"/>
    <p:sldId id="354" r:id="rId12"/>
    <p:sldId id="355" r:id="rId13"/>
    <p:sldId id="356" r:id="rId14"/>
    <p:sldId id="418" r:id="rId15"/>
    <p:sldId id="419" r:id="rId16"/>
    <p:sldId id="585" r:id="rId17"/>
    <p:sldId id="637" r:id="rId18"/>
    <p:sldId id="375" r:id="rId19"/>
    <p:sldId id="392" r:id="rId20"/>
    <p:sldId id="650" r:id="rId21"/>
    <p:sldId id="586" r:id="rId22"/>
    <p:sldId id="396" r:id="rId23"/>
    <p:sldId id="638" r:id="rId24"/>
    <p:sldId id="381" r:id="rId25"/>
    <p:sldId id="587" r:id="rId26"/>
    <p:sldId id="382" r:id="rId27"/>
    <p:sldId id="588" r:id="rId28"/>
    <p:sldId id="294" r:id="rId29"/>
    <p:sldId id="299" r:id="rId30"/>
  </p:sldIdLst>
  <p:sldSz cx="9144000" cy="5143500"/>
  <p:notesSz cx="6858000" cy="9144000"/>
  <p:embeddedFontLst>
    <p:embeddedFont>
      <p:font typeface="宋体" panose="02010600030101010101" pitchFamily="2" charset="-122"/>
      <p:regular r:id="rId35"/>
    </p:embeddedFont>
    <p:embeddedFont>
      <p:font typeface="微软雅黑" panose="020B0502040204020203" pitchFamily="34" charset="-122"/>
      <p:regular r:id="rId36"/>
    </p:embeddedFont>
    <p:embeddedFont>
      <p:font typeface="华文中宋" panose="02010600040101010101" pitchFamily="2" charset="-122"/>
      <p:regular r:id="rId37"/>
    </p:embeddedFont>
    <p:embeddedFont>
      <p:font typeface="Microsoft YaHei Regular" panose="020B0502040204020203" charset="-122"/>
      <p:regular r:id="rId38"/>
    </p:embeddedFont>
  </p:embeddedFont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397FF0"/>
    <a:srgbClr val="0070C0"/>
    <a:srgbClr val="00BAE6"/>
    <a:srgbClr val="75E6FF"/>
    <a:srgbClr val="24923B"/>
    <a:srgbClr val="22FF9B"/>
    <a:srgbClr val="FFFFCC"/>
    <a:srgbClr val="2D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90" y="120"/>
      </p:cViewPr>
      <p:guideLst>
        <p:guide orient="horz" pos="185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false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80604020202020204" pitchFamily="34" charset="0"/>
              <a:buNone/>
              <a:defRPr sz="1200"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false" compatLnSpc="true"/>
          <a:lstStyle>
            <a:lvl1pPr algn="r" eaLnBrk="1" hangingPunct="1">
              <a:buFont typeface="Arial" panose="02080604020202020204" pitchFamily="34" charset="0"/>
              <a:buNone/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3316" name="幻灯片图像占位符 3"/>
          <p:cNvSpPr>
            <a:spLocks noGrp="true" noRot="true" noChangeAspect="true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17" name="备注占位符 4"/>
          <p:cNvSpPr>
            <a:spLocks noGrp="true" noChangeArrowheads="true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false" compatLnSpc="tru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itchFamily="2" charset="-122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itchFamily="2" charset="-12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itchFamily="2" charset="-122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itchFamily="2" charset="-122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itchFamily="2" charset="-122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itchFamily="2" charset="-122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itchFamily="2" charset="-122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itchFamily="2" charset="-122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itchFamily="2" charset="-122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itchFamily="2" charset="-122"/>
            </a:endParaRPr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80604020202020204" pitchFamily="34" charset="0"/>
              <a:buNone/>
              <a:defRPr sz="1200"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false" compatLnSpc="true"/>
          <a:lstStyle>
            <a:lvl1pPr algn="r" eaLnBrk="1" hangingPunct="1">
              <a:buFont typeface="Arial" panose="02080604020202020204" pitchFamily="34" charset="0"/>
              <a:buNone/>
              <a:defRPr sz="1200" noProof="1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3344C38C-2A39-4B88-A3DB-43E6EF632C3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itchFamily="2" charset="-122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itchFamily="2" charset="-122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itchFamily="2" charset="-122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itchFamily="2" charset="-122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true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true"/>
          </p:cNvSpPr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/>
      </p:sp>
      <p:sp>
        <p:nvSpPr>
          <p:cNvPr id="21507" name="备注占位符 2"/>
          <p:cNvSpPr>
            <a:spLocks noGrp="true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" name="灯片编号占位符 3"/>
          <p:cNvSpPr txBox="true">
            <a:spLocks noGrp="true"/>
          </p:cNvSpPr>
          <p:nvPr>
            <p:ph type="sldNum" sz="quarter"/>
          </p:nvPr>
        </p:nvSpPr>
        <p:spPr>
          <a:noFill/>
        </p:spPr>
        <p:txBody>
          <a:bodyPr wrap="square" lIns="91440" tIns="45720" rIns="91440" bIns="45720" numCol="1" anchor="b" anchorCtr="false" compatLnSpc="true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3344C38C-2A39-4B88-A3DB-43E6EF632C3E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true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true"/>
          </p:cNvSpPr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"/>
          <p:cNvSpPr txBox="true">
            <a:spLocks noChangeArrowheads="true"/>
          </p:cNvSpPr>
          <p:nvPr/>
        </p:nvSpPr>
        <p:spPr bwMode="auto">
          <a:xfrm>
            <a:off x="2713038" y="3794125"/>
            <a:ext cx="3608388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  <a:cs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福州市教育局    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2017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6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月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14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日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微软雅黑" panose="020B0502040204020203" pitchFamily="34" charset="-122"/>
            </a:endParaRPr>
          </a:p>
        </p:txBody>
      </p:sp>
      <p:pic>
        <p:nvPicPr>
          <p:cNvPr id="2051" name="图片 1"/>
          <p:cNvPicPr>
            <a:picLocks noChangeAspect="true"/>
          </p:cNvPicPr>
          <p:nvPr userDrawn="true"/>
        </p:nvPicPr>
        <p:blipFill>
          <a:blip r:embed="rId2"/>
          <a:stretch>
            <a:fillRect/>
          </a:stretch>
        </p:blipFill>
        <p:spPr>
          <a:xfrm>
            <a:off x="-1587" y="-12700"/>
            <a:ext cx="9134475" cy="250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C69635B0-66D2-4BAD-B60A-CAD47ED9CB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true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31A0EB0F-D0B6-4141-9CC9-8C558B862A2A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9538" y="79375"/>
            <a:ext cx="706438" cy="539750"/>
          </a:xfrm>
          <a:prstGeom prst="rect">
            <a:avLst/>
          </a:prstGeom>
          <a:solidFill>
            <a:srgbClr val="249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" name="直接连接符 8"/>
          <p:cNvCxnSpPr/>
          <p:nvPr/>
        </p:nvCxnSpPr>
        <p:spPr>
          <a:xfrm>
            <a:off x="815975" y="565150"/>
            <a:ext cx="8220075" cy="6350"/>
          </a:xfrm>
          <a:prstGeom prst="line">
            <a:avLst/>
          </a:prstGeom>
          <a:ln w="12700">
            <a:solidFill>
              <a:srgbClr val="24923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图片 4"/>
          <p:cNvPicPr>
            <a:picLocks noChangeAspect="true"/>
          </p:cNvPicPr>
          <p:nvPr userDrawn="true"/>
        </p:nvPicPr>
        <p:blipFill>
          <a:blip r:embed="rId2"/>
          <a:stretch>
            <a:fillRect/>
          </a:stretch>
        </p:blipFill>
        <p:spPr>
          <a:xfrm>
            <a:off x="182563" y="123825"/>
            <a:ext cx="573087" cy="45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1040765" y="127635"/>
            <a:ext cx="7769860" cy="384810"/>
          </a:xfrm>
        </p:spPr>
        <p:txBody>
          <a:bodyPr anchor="b"/>
          <a:lstStyle>
            <a:lvl1pPr algn="l">
              <a:defRPr sz="1800">
                <a:latin typeface="微软雅黑" panose="020B0502040204020203" pitchFamily="34" charset="-122"/>
                <a:ea typeface="微软雅黑" panose="020B0502040204020203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F8F51732-32C9-41A8-B9AE-849EB1B078EF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true"/>
          </p:cNvSpPr>
          <p:nvPr>
            <p:ph sz="half" idx="1"/>
          </p:nvPr>
        </p:nvSpPr>
        <p:spPr>
          <a:xfrm>
            <a:off x="457200" y="1200151"/>
            <a:ext cx="4032504" cy="339447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4654296" y="1200151"/>
            <a:ext cx="4032504" cy="339447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C4A003CB-F6D6-4509-AB2E-F6974CDC6401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890082" y="1333829"/>
            <a:ext cx="3655181" cy="617934"/>
          </a:xfrm>
        </p:spPr>
        <p:txBody>
          <a:bodyPr anchor="ctr" anchorCtr="false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890082" y="1999034"/>
            <a:ext cx="3655181" cy="26432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true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false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true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true"/>
          </p:cNvSpPr>
          <p:nvPr>
            <p:ph type="dt" sz="half" idx="1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" name="页脚占位符 7"/>
          <p:cNvSpPr>
            <a:spLocks noGrp="true"/>
          </p:cNvSpPr>
          <p:nvPr>
            <p:ph type="ftr" sz="quarter" idx="1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9" name="灯片编号占位符 8"/>
          <p:cNvSpPr>
            <a:spLocks noGrp="true"/>
          </p:cNvSpPr>
          <p:nvPr>
            <p:ph type="sldNum" sz="quarter" idx="1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047A31B5-2DF2-4B9C-9CD5-B0E065843C24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2F8C5103-0218-4F2E-94E6-B58F52EC240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/>
          <p:cNvSpPr>
            <a:spLocks noGrp="true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" name="页脚占位符 2"/>
          <p:cNvSpPr>
            <a:spLocks noGrp="true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" name="灯片编号占位符 3"/>
          <p:cNvSpPr>
            <a:spLocks noGrp="true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7E4E4DCF-F92C-408B-AC8D-BC726162C919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81328774-CFAF-400B-9554-0757EC426630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true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itchFamily="2" charset="-122"/>
            </a:endParaRPr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80604020202020204" pitchFamily="34" charset="0"/>
              <a:buNone/>
              <a:defRPr noProof="1">
                <a:cs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false" compatLnSpc="true"/>
          <a:lstStyle>
            <a:lvl1pPr eaLnBrk="1" hangingPunct="1">
              <a:buFont typeface="Arial" panose="0208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ABDE749A-2D0A-4973-A8D9-699D67ACD93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true"/>
          </p:cNvSpPr>
          <p:nvPr>
            <p:ph type="title"/>
          </p:nvPr>
        </p:nvSpPr>
        <p:spPr>
          <a:xfrm>
            <a:off x="354013" y="2462213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Font typeface="Arial" panose="02080604020202020204" pitchFamily="34" charset="0"/>
        <a:defRPr sz="4400" kern="1200">
          <a:solidFill>
            <a:schemeClr val="tx2"/>
          </a:solidFill>
          <a:latin typeface="+mj-lt"/>
          <a:ea typeface="+mj-ea"/>
          <a:cs typeface="宋体" pitchFamily="2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itchFamily="2" charset="-122"/>
          <a:cs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itchFamily="2" charset="-122"/>
          <a:cs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itchFamily="2" charset="-122"/>
          <a:cs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itchFamily="2" charset="-122"/>
          <a:cs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itchFamily="2" charset="-122"/>
          <a:cs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itchFamily="2" charset="-122"/>
          <a:cs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itchFamily="2" charset="-122"/>
          <a:cs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itchFamily="2" charset="-122"/>
          <a:cs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pitchFamily="2" charset="-122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pitchFamily="2" charset="-122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pitchFamily="2" charset="-122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pitchFamily="2" charset="-122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pitchFamily="2" charset="-122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21.pn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20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8.xml"/><Relationship Id="rId4" Type="http://schemas.openxmlformats.org/officeDocument/2006/relationships/image" Target="../media/image23.png"/><Relationship Id="rId3" Type="http://schemas.openxmlformats.org/officeDocument/2006/relationships/tags" Target="../tags/tag57.xml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89.xml"/><Relationship Id="rId3" Type="http://schemas.openxmlformats.org/officeDocument/2006/relationships/tags" Target="../tags/tag62.xml"/><Relationship Id="rId29" Type="http://schemas.openxmlformats.org/officeDocument/2006/relationships/tags" Target="../tags/tag88.xml"/><Relationship Id="rId28" Type="http://schemas.openxmlformats.org/officeDocument/2006/relationships/tags" Target="../tags/tag87.xml"/><Relationship Id="rId27" Type="http://schemas.openxmlformats.org/officeDocument/2006/relationships/tags" Target="../tags/tag86.xml"/><Relationship Id="rId26" Type="http://schemas.openxmlformats.org/officeDocument/2006/relationships/tags" Target="../tags/tag85.xml"/><Relationship Id="rId25" Type="http://schemas.openxmlformats.org/officeDocument/2006/relationships/tags" Target="../tags/tag84.xml"/><Relationship Id="rId24" Type="http://schemas.openxmlformats.org/officeDocument/2006/relationships/tags" Target="../tags/tag83.xml"/><Relationship Id="rId23" Type="http://schemas.openxmlformats.org/officeDocument/2006/relationships/tags" Target="../tags/tag82.xml"/><Relationship Id="rId22" Type="http://schemas.openxmlformats.org/officeDocument/2006/relationships/tags" Target="../tags/tag81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tags" Target="../tags/tag61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image" Target="../media/image27.png"/><Relationship Id="rId7" Type="http://schemas.openxmlformats.org/officeDocument/2006/relationships/tags" Target="../tags/tag94.xml"/><Relationship Id="rId6" Type="http://schemas.openxmlformats.org/officeDocument/2006/relationships/image" Target="../media/image26.png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8.png"/><Relationship Id="rId10" Type="http://schemas.openxmlformats.org/officeDocument/2006/relationships/tags" Target="../tags/tag96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image" Target="../media/image30.png"/><Relationship Id="rId7" Type="http://schemas.openxmlformats.org/officeDocument/2006/relationships/tags" Target="../tags/tag101.xml"/><Relationship Id="rId6" Type="http://schemas.openxmlformats.org/officeDocument/2006/relationships/image" Target="../media/image29.png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image" Target="../media/image33.png"/><Relationship Id="rId5" Type="http://schemas.openxmlformats.org/officeDocument/2006/relationships/tags" Target="../tags/tag105.xml"/><Relationship Id="rId4" Type="http://schemas.openxmlformats.org/officeDocument/2006/relationships/image" Target="../media/image32.pn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08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6" Type="http://schemas.openxmlformats.org/officeDocument/2006/relationships/tags" Target="../tags/tag112.xml"/><Relationship Id="rId5" Type="http://schemas.openxmlformats.org/officeDocument/2006/relationships/image" Target="../media/image34.png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tags" Target="../tags/tag117.xml"/><Relationship Id="rId3" Type="http://schemas.openxmlformats.org/officeDocument/2006/relationships/image" Target="../media/image38.png"/><Relationship Id="rId2" Type="http://schemas.openxmlformats.org/officeDocument/2006/relationships/tags" Target="../tags/tag116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image" Target="../media/image40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image" Target="../media/image19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44.png"/><Relationship Id="rId11" Type="http://schemas.openxmlformats.org/officeDocument/2006/relationships/tags" Target="../tags/tag127.xml"/><Relationship Id="rId10" Type="http://schemas.openxmlformats.org/officeDocument/2006/relationships/image" Target="../media/image43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9.xml"/><Relationship Id="rId4" Type="http://schemas.openxmlformats.org/officeDocument/2006/relationships/image" Target="../media/image46.png"/><Relationship Id="rId3" Type="http://schemas.openxmlformats.org/officeDocument/2006/relationships/tags" Target="../tags/tag128.xml"/><Relationship Id="rId2" Type="http://schemas.openxmlformats.org/officeDocument/2006/relationships/image" Target="../media/image45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10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39.xml"/><Relationship Id="rId3" Type="http://schemas.openxmlformats.org/officeDocument/2006/relationships/tags" Target="../tags/tag12.xml"/><Relationship Id="rId29" Type="http://schemas.openxmlformats.org/officeDocument/2006/relationships/tags" Target="../tags/tag38.xml"/><Relationship Id="rId28" Type="http://schemas.openxmlformats.org/officeDocument/2006/relationships/tags" Target="../tags/tag37.xml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tags" Target="../tags/tag34.xml"/><Relationship Id="rId24" Type="http://schemas.openxmlformats.org/officeDocument/2006/relationships/tags" Target="../tags/tag33.xml"/><Relationship Id="rId23" Type="http://schemas.openxmlformats.org/officeDocument/2006/relationships/tags" Target="../tags/tag32.xml"/><Relationship Id="rId22" Type="http://schemas.openxmlformats.org/officeDocument/2006/relationships/tags" Target="../tags/tag31.xml"/><Relationship Id="rId21" Type="http://schemas.openxmlformats.org/officeDocument/2006/relationships/tags" Target="../tags/tag30.xml"/><Relationship Id="rId20" Type="http://schemas.openxmlformats.org/officeDocument/2006/relationships/tags" Target="../tags/tag29.xml"/><Relationship Id="rId2" Type="http://schemas.openxmlformats.org/officeDocument/2006/relationships/tags" Target="../tags/tag11.xml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tags" Target="../tags/tag41.xml"/><Relationship Id="rId3" Type="http://schemas.openxmlformats.org/officeDocument/2006/relationships/image" Target="../media/image8.png"/><Relationship Id="rId2" Type="http://schemas.openxmlformats.org/officeDocument/2006/relationships/tags" Target="../tags/tag40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4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2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tags" Target="../tags/tag4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44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png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40" name="文本框 3"/>
          <p:cNvSpPr txBox="true"/>
          <p:nvPr/>
        </p:nvSpPr>
        <p:spPr>
          <a:xfrm>
            <a:off x="899160" y="2284095"/>
            <a:ext cx="7320915" cy="2461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80604020202020204" pitchFamily="34" charset="0"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闽清县</a:t>
            </a:r>
            <a:r>
              <a:rPr lang="en-US" altLang="zh-CN" sz="3200" b="1" dirty="0">
                <a:solidFill>
                  <a:schemeClr val="tx1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2026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年</a:t>
            </a:r>
            <a:r>
              <a:rPr lang="zh-CN" altLang="en-US" sz="32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幼儿园“榕教之窗幼儿园招生系统</a:t>
            </a:r>
            <a:r>
              <a:rPr lang="zh-CN" altLang="en-US" sz="3200" b="1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”</a:t>
            </a:r>
            <a:r>
              <a:rPr lang="zh-CN" altLang="en-US" sz="32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家长操作指南</a:t>
            </a:r>
            <a:endParaRPr lang="zh-CN" altLang="en-US" sz="3200" dirty="0">
              <a:latin typeface="Arial" panose="0208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80604020202020204" pitchFamily="34" charset="0"/>
            </a:pP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zh-CN" altLang="en-US" sz="20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闽清县教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育局      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2026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5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片 2" descr="banner.192b994e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1666875"/>
          </a:xfrm>
          <a:prstGeom prst="rect">
            <a:avLst/>
          </a:prstGeom>
        </p:spPr>
      </p:pic>
      <p:sp>
        <p:nvSpPr>
          <p:cNvPr id="2" name="文本框 1"/>
          <p:cNvSpPr txBox="true"/>
          <p:nvPr/>
        </p:nvSpPr>
        <p:spPr>
          <a:xfrm>
            <a:off x="107950" y="0"/>
            <a:ext cx="1042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附件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QQ_177849057122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85" y="699770"/>
            <a:ext cx="5713095" cy="4395470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报名操作步骤之五：</a:t>
            </a:r>
            <a:r>
              <a:rPr lang="zh-CN" altLang="en-US" sz="1600" b="1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填写报名信息</a:t>
            </a:r>
            <a:endParaRPr lang="en-US" altLang="zh-CN" sz="1600" b="1" dirty="0">
              <a:solidFill>
                <a:srgbClr val="606060"/>
              </a:solidFill>
              <a:latin typeface="Arial" panose="02080604020202020204" pitchFamily="34" charset="0"/>
              <a:ea typeface="微软雅黑" panose="020B0502040204020203" pitchFamily="34" charset="-122"/>
            </a:endParaRPr>
          </a:p>
        </p:txBody>
      </p:sp>
      <p:pic>
        <p:nvPicPr>
          <p:cNvPr id="9" name="图片 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0" y="2067560"/>
            <a:ext cx="1398270" cy="245110"/>
          </a:xfrm>
          <a:prstGeom prst="rect">
            <a:avLst/>
          </a:prstGeom>
        </p:spPr>
      </p:pic>
      <p:sp>
        <p:nvSpPr>
          <p:cNvPr id="22537" name="矩形标注 1073742863"/>
          <p:cNvSpPr/>
          <p:nvPr>
            <p:custDataLst>
              <p:tags r:id="rId4"/>
            </p:custDataLst>
          </p:nvPr>
        </p:nvSpPr>
        <p:spPr>
          <a:xfrm>
            <a:off x="6155690" y="4070985"/>
            <a:ext cx="2900680" cy="880745"/>
          </a:xfrm>
          <a:prstGeom prst="wedgeRectCallout">
            <a:avLst>
              <a:gd name="adj1" fmla="val -66170"/>
              <a:gd name="adj2" fmla="val 28194"/>
            </a:avLst>
          </a:prstGeom>
          <a:solidFill>
            <a:srgbClr val="FFFFFF"/>
          </a:solidFill>
          <a:ln w="38100" cap="flat" cmpd="sng">
            <a:solidFill>
              <a:srgbClr val="24923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sz="1600" b="1" baseline="30000" dirty="0">
                <a:solidFill>
                  <a:srgbClr val="24923B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每个幼儿园需填报的信息不一定相同，根据表单要求填写所需信息。</a:t>
            </a:r>
            <a:endParaRPr lang="zh-CN" sz="1600" b="1" u="sng" baseline="300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2" name="矩形标注 1073742866"/>
          <p:cNvSpPr/>
          <p:nvPr>
            <p:custDataLst>
              <p:tags r:id="rId5"/>
            </p:custDataLst>
          </p:nvPr>
        </p:nvSpPr>
        <p:spPr>
          <a:xfrm>
            <a:off x="5436235" y="1503045"/>
            <a:ext cx="2381250" cy="996950"/>
          </a:xfrm>
          <a:prstGeom prst="wedgeRectCallout">
            <a:avLst>
              <a:gd name="adj1" fmla="val -87173"/>
              <a:gd name="adj2" fmla="val 90000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1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、请按照户口簿上的内容输入；</a:t>
            </a:r>
            <a:endParaRPr lang="zh-CN" altLang="en-US"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2、港、澳、台和其他护照适龄儿童‘身份证件类型’根据下拉菜单对应选择。</a:t>
            </a:r>
            <a:endParaRPr lang="zh-CN" altLang="en-US"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bldLvl="0" animBg="true"/>
      <p:bldP spid="2" grpId="0" bldLvl="0" animBg="tru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QQ_177848791508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85" y="1635760"/>
            <a:ext cx="5709285" cy="3507740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报名操作步骤之五：</a:t>
            </a:r>
            <a:r>
              <a:rPr lang="zh-CN" altLang="en-US" sz="1600" b="1" dirty="0">
                <a:solidFill>
                  <a:srgbClr val="606060"/>
                </a:solidFill>
                <a:ea typeface="微软雅黑" panose="020B0502040204020203" pitchFamily="34" charset="-122"/>
                <a:sym typeface="+mn-ea"/>
              </a:rPr>
              <a:t>填写报名信息</a:t>
            </a:r>
            <a:endParaRPr lang="zh-CN" altLang="en-US" sz="1600" b="1" dirty="0">
              <a:solidFill>
                <a:srgbClr val="FF0000"/>
              </a:solidFill>
              <a:latin typeface="Arial" panose="02080604020202020204" pitchFamily="34" charset="0"/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10" name="矩形标注 1073742868"/>
          <p:cNvSpPr/>
          <p:nvPr>
            <p:custDataLst>
              <p:tags r:id="rId3"/>
            </p:custDataLst>
          </p:nvPr>
        </p:nvSpPr>
        <p:spPr>
          <a:xfrm>
            <a:off x="5363845" y="4371975"/>
            <a:ext cx="2635885" cy="791845"/>
          </a:xfrm>
          <a:prstGeom prst="wedgeRectCallout">
            <a:avLst>
              <a:gd name="adj1" fmla="val -71851"/>
              <a:gd name="adj2" fmla="val 17040"/>
            </a:avLst>
          </a:prstGeom>
          <a:solidFill>
            <a:srgbClr val="FFFFFF"/>
          </a:solidFill>
          <a:ln w="381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6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所有信息确认无误</a:t>
            </a: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6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后点击【提交】，完成报名。</a:t>
            </a: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buFont typeface="Arial" panose="02080604020202020204" pitchFamily="34" charset="0"/>
            </a:pP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true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63395" y="629285"/>
            <a:ext cx="5817235" cy="1374775"/>
          </a:xfrm>
          <a:prstGeom prst="rect">
            <a:avLst/>
          </a:prstGeom>
        </p:spPr>
      </p:pic>
      <p:sp>
        <p:nvSpPr>
          <p:cNvPr id="25603" name="矩形标注 1073742923"/>
          <p:cNvSpPr/>
          <p:nvPr>
            <p:custDataLst>
              <p:tags r:id="rId6"/>
            </p:custDataLst>
          </p:nvPr>
        </p:nvSpPr>
        <p:spPr>
          <a:xfrm>
            <a:off x="5982970" y="1924050"/>
            <a:ext cx="1346835" cy="654685"/>
          </a:xfrm>
          <a:prstGeom prst="wedgeRectCallout">
            <a:avLst>
              <a:gd name="adj1" fmla="val -97901"/>
              <a:gd name="adj2" fmla="val 17445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按照实际情况选择，并填写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3" name="矩形标注 1073742923"/>
          <p:cNvSpPr/>
          <p:nvPr>
            <p:custDataLst>
              <p:tags r:id="rId7"/>
            </p:custDataLst>
          </p:nvPr>
        </p:nvSpPr>
        <p:spPr>
          <a:xfrm>
            <a:off x="7019925" y="908685"/>
            <a:ext cx="1648460" cy="654685"/>
          </a:xfrm>
          <a:prstGeom prst="wedgeRectCallout">
            <a:avLst>
              <a:gd name="adj1" fmla="val -97901"/>
              <a:gd name="adj2" fmla="val 17445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长幼随学选择‘是’需要上传证明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true"/>
      <p:bldP spid="10" grpId="0" bldLvl="0" animBg="true"/>
      <p:bldP spid="3" grpId="0" bldLvl="0" animBg="tru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QQ_177848845007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1059815"/>
            <a:ext cx="9144000" cy="4072890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报名操作步骤之六：</a:t>
            </a:r>
            <a:r>
              <a:rPr lang="zh-CN" altLang="en-US" sz="1600" b="1" dirty="0">
                <a:solidFill>
                  <a:srgbClr val="606060"/>
                </a:solidFill>
                <a:ea typeface="微软雅黑" panose="020B0502040204020203" pitchFamily="34" charset="-122"/>
                <a:sym typeface="+mn-ea"/>
              </a:rPr>
              <a:t>完成报名</a:t>
            </a:r>
            <a:endParaRPr lang="zh-CN" altLang="en-US" sz="1600" b="1" dirty="0">
              <a:solidFill>
                <a:srgbClr val="606060"/>
              </a:solidFill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10" name="矩形标注 1073742868"/>
          <p:cNvSpPr/>
          <p:nvPr>
            <p:custDataLst>
              <p:tags r:id="rId3"/>
            </p:custDataLst>
          </p:nvPr>
        </p:nvSpPr>
        <p:spPr>
          <a:xfrm>
            <a:off x="4211955" y="4660265"/>
            <a:ext cx="2692400" cy="304800"/>
          </a:xfrm>
          <a:prstGeom prst="wedgeRectCallout">
            <a:avLst>
              <a:gd name="adj1" fmla="val 3174"/>
              <a:gd name="adj2" fmla="val -106979"/>
            </a:avLst>
          </a:prstGeom>
          <a:solidFill>
            <a:srgbClr val="FFFFFF"/>
          </a:solidFill>
          <a:ln w="381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6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进入查看报名信息</a:t>
            </a: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2" name="图片 1" descr="QQ_177848837050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" y="699770"/>
            <a:ext cx="3956050" cy="2366645"/>
          </a:xfrm>
          <a:prstGeom prst="rect">
            <a:avLst/>
          </a:prstGeom>
        </p:spPr>
      </p:pic>
      <p:sp>
        <p:nvSpPr>
          <p:cNvPr id="25603" name="矩形标注 1073742923"/>
          <p:cNvSpPr/>
          <p:nvPr>
            <p:custDataLst>
              <p:tags r:id="rId5"/>
            </p:custDataLst>
          </p:nvPr>
        </p:nvSpPr>
        <p:spPr>
          <a:xfrm>
            <a:off x="3636010" y="1398905"/>
            <a:ext cx="1785620" cy="543560"/>
          </a:xfrm>
          <a:prstGeom prst="wedgeRectCallout">
            <a:avLst>
              <a:gd name="adj1" fmla="val -97901"/>
              <a:gd name="adj2" fmla="val 17445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点击‘是’完成报名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true"/>
      <p:bldP spid="10" grpId="0" bldLvl="0" animBg="tru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QQ_17784887047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60" y="699770"/>
            <a:ext cx="6295390" cy="3912235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报名操作步骤之七：报名</a:t>
            </a:r>
            <a:r>
              <a:rPr lang="zh-CN" altLang="en-US" sz="1600" b="1" dirty="0">
                <a:solidFill>
                  <a:srgbClr val="606060"/>
                </a:solidFill>
                <a:ea typeface="微软雅黑" panose="020B0502040204020203" pitchFamily="34" charset="-122"/>
                <a:sym typeface="+mn-ea"/>
              </a:rPr>
              <a:t>信息管理</a:t>
            </a:r>
            <a:endParaRPr lang="zh-CN" altLang="en-US" sz="1600" b="1" dirty="0">
              <a:solidFill>
                <a:srgbClr val="FF0000"/>
              </a:solidFill>
              <a:latin typeface="Arial" panose="02080604020202020204" pitchFamily="34" charset="0"/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18435" name="文本框 2"/>
          <p:cNvSpPr txBox="true"/>
          <p:nvPr/>
        </p:nvSpPr>
        <p:spPr>
          <a:xfrm>
            <a:off x="330835" y="627380"/>
            <a:ext cx="2181860" cy="45516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     </a:t>
            </a:r>
            <a:r>
              <a:rPr 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点击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“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头像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”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，进入个人中心，再点击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“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幼儿园招生报名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”-&gt;“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我的报名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”</a:t>
            </a:r>
            <a:r>
              <a:rPr 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进入报名信息管理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。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endParaRPr lang="en-US" altLang="zh-CN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zh-CN" altLang="en-US" sz="14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查看：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查看报名信息；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zh-CN" altLang="en-US" sz="14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修改：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家长在‘待审核’状态可修改填报信息重新提交；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zh-CN" altLang="en-US" sz="14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删除：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家长在‘待审核’状态可删除填报信息，删除后可再次填报。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5" name="图片 4" descr="QQ_177848863255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565" y="1708150"/>
            <a:ext cx="4088765" cy="13322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92090" y="2644140"/>
            <a:ext cx="1871980" cy="431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true"/>
          <p:nvPr/>
        </p:nvSpPr>
        <p:spPr>
          <a:xfrm>
            <a:off x="8474075" y="584200"/>
            <a:ext cx="3071495" cy="349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true"/>
          <p:nvPr>
            <p:custDataLst>
              <p:tags r:id="rId2"/>
            </p:custDataLst>
          </p:nvPr>
        </p:nvSpPr>
        <p:spPr>
          <a:xfrm>
            <a:off x="1979540" y="2180861"/>
            <a:ext cx="5559802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4000" b="1" spc="100" dirty="0">
                <a:solidFill>
                  <a:srgbClr val="485157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手机端</a:t>
            </a:r>
            <a:r>
              <a:rPr lang="zh-CN" altLang="en-US" sz="2400" b="1" spc="100" dirty="0">
                <a:solidFill>
                  <a:srgbClr val="485157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操作步骤</a:t>
            </a:r>
            <a:endParaRPr lang="zh-CN" altLang="en-US" sz="2400" b="1" spc="100" dirty="0">
              <a:solidFill>
                <a:srgbClr val="485157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2110111" y="2980041"/>
            <a:ext cx="4232777" cy="0"/>
          </a:xfrm>
          <a:prstGeom prst="line">
            <a:avLst/>
          </a:prstGeom>
          <a:noFill/>
          <a:ln w="19050" cap="flat" cmpd="sng" algn="ctr">
            <a:solidFill>
              <a:srgbClr val="485157"/>
            </a:solidFill>
            <a:prstDash val="solid"/>
            <a:miter lim="800000"/>
          </a:ln>
          <a:effectLst/>
        </p:spPr>
      </p:cxnSp>
    </p:spTree>
  </p:cSld>
  <p:clrMapOvr>
    <a:masterClrMapping/>
  </p:clrMapOvr>
  <p:transition spd="slow" advTm="514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10" name="标题 1"/>
          <p:cNvSpPr>
            <a:spLocks noGrp="true"/>
          </p:cNvSpPr>
          <p:nvPr>
            <p:ph type="ctrTitle" idx="4294967295"/>
          </p:nvPr>
        </p:nvSpPr>
        <p:spPr>
          <a:xfrm>
            <a:off x="942340" y="130175"/>
            <a:ext cx="7770495" cy="502920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24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幼儿园报名操作步骤</a:t>
            </a:r>
            <a:endParaRPr lang="zh-CN" altLang="en-US" sz="2400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16" name="Freeform 9"/>
          <p:cNvSpPr/>
          <p:nvPr>
            <p:custDataLst>
              <p:tags r:id="rId2"/>
            </p:custDataLst>
          </p:nvPr>
        </p:nvSpPr>
        <p:spPr bwMode="gray">
          <a:xfrm rot="20934526">
            <a:off x="953135" y="2419985"/>
            <a:ext cx="7773035" cy="617855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flip="none" rotWithShape="true">
            <a:gsLst>
              <a:gs pos="0">
                <a:srgbClr val="22FF9B"/>
              </a:gs>
              <a:gs pos="100000">
                <a:srgbClr val="FFFFFF"/>
              </a:gs>
            </a:gsLst>
            <a:lin ang="0" scaled="true"/>
            <a:tileRect/>
          </a:gradFill>
          <a:ln w="9525">
            <a:solidFill>
              <a:schemeClr val="accent1">
                <a:lumMod val="75000"/>
                <a:alpha val="70000"/>
              </a:schemeClr>
            </a:solidFill>
            <a:round/>
          </a:ln>
          <a:scene3d>
            <a:camera prst="legacyPerspectiveTopRight">
              <a:rot lat="600000" lon="20999988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grpSp>
        <p:nvGrpSpPr>
          <p:cNvPr id="4" name="组 3"/>
          <p:cNvGrpSpPr/>
          <p:nvPr>
            <p:custDataLst>
              <p:tags r:id="rId3"/>
            </p:custDataLst>
          </p:nvPr>
        </p:nvGrpSpPr>
        <p:grpSpPr>
          <a:xfrm>
            <a:off x="35243" y="2571433"/>
            <a:ext cx="2473844" cy="829945"/>
            <a:chOff x="363786" y="5264846"/>
            <a:chExt cx="2474191" cy="1106825"/>
          </a:xfrm>
        </p:grpSpPr>
        <p:sp>
          <p:nvSpPr>
            <p:cNvPr id="17433" name="矩形 1"/>
            <p:cNvSpPr/>
            <p:nvPr>
              <p:custDataLst>
                <p:tags r:id="rId4"/>
              </p:custDataLst>
            </p:nvPr>
          </p:nvSpPr>
          <p:spPr>
            <a:xfrm>
              <a:off x="964464" y="5264846"/>
              <a:ext cx="1873513" cy="11068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 eaLnBrk="1" hangingPunct="1">
                <a:buFont typeface="Arial" panose="02080604020202020204" pitchFamily="34" charset="0"/>
              </a:pP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  <a:p>
              <a:pPr algn="ctr" eaLnBrk="1" hangingPunct="1">
                <a:buFont typeface="Arial" panose="02080604020202020204" pitchFamily="34" charset="0"/>
              </a:pPr>
              <a:r>
                <a:rPr 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进入报名入口</a:t>
              </a:r>
              <a:endParaRPr lang="zh-CN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  <a:p>
              <a:pPr algn="l" eaLnBrk="1" hangingPunct="1">
                <a:buFont typeface="Arial" panose="02080604020202020204" pitchFamily="34" charset="0"/>
              </a:pPr>
              <a:r>
                <a:rPr lang="zh-CN" sz="1200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（</a:t>
              </a:r>
              <a:r>
                <a:rPr lang="en-US" altLang="zh-CN" sz="1200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e福州 </a:t>
              </a:r>
              <a:r>
                <a:rPr lang="zh-CN" altLang="en-US" sz="1200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或</a:t>
              </a:r>
              <a:r>
                <a:rPr lang="en-US" altLang="zh-CN" sz="1200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 </a:t>
              </a:r>
              <a:r>
                <a:rPr lang="zh-CN" altLang="en-US" sz="1200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闽政通</a:t>
              </a:r>
              <a:r>
                <a:rPr lang="zh-CN" sz="1200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）</a:t>
              </a:r>
              <a:endParaRPr lang="en-US" altLang="zh-CN" sz="12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  <p:sp>
          <p:nvSpPr>
            <p:cNvPr id="22" name="Oval 4"/>
            <p:cNvSpPr>
              <a:spLocks noChangeArrowheads="true"/>
            </p:cNvSpPr>
            <p:nvPr>
              <p:custDataLst>
                <p:tags r:id="rId5"/>
              </p:custDataLst>
            </p:nvPr>
          </p:nvSpPr>
          <p:spPr bwMode="gray">
            <a:xfrm>
              <a:off x="363786" y="5625177"/>
              <a:ext cx="600159" cy="616079"/>
            </a:xfrm>
            <a:prstGeom prst="ellipse">
              <a:avLst/>
            </a:prstGeom>
            <a:solidFill>
              <a:srgbClr val="E49514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3" name="Text Box 5"/>
            <p:cNvSpPr txBox="true">
              <a:spLocks noChangeArrowheads="true"/>
            </p:cNvSpPr>
            <p:nvPr>
              <p:custDataLst>
                <p:tags r:id="rId6"/>
              </p:custDataLst>
            </p:nvPr>
          </p:nvSpPr>
          <p:spPr bwMode="gray">
            <a:xfrm>
              <a:off x="395540" y="5733150"/>
              <a:ext cx="531887" cy="4932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  <a:cs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itchFamily="2" charset="-122"/>
                  <a:cs typeface="宋体" pitchFamily="2" charset="-122"/>
                </a:rPr>
                <a:t>01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" name="组 4"/>
          <p:cNvGrpSpPr/>
          <p:nvPr>
            <p:custDataLst>
              <p:tags r:id="rId7"/>
            </p:custDataLst>
          </p:nvPr>
        </p:nvGrpSpPr>
        <p:grpSpPr>
          <a:xfrm>
            <a:off x="1436054" y="3755504"/>
            <a:ext cx="2627928" cy="721995"/>
            <a:chOff x="49601" y="3427067"/>
            <a:chExt cx="2626766" cy="962401"/>
          </a:xfrm>
        </p:grpSpPr>
        <p:sp>
          <p:nvSpPr>
            <p:cNvPr id="24" name="Oval 8"/>
            <p:cNvSpPr>
              <a:spLocks noChangeArrowheads="true"/>
            </p:cNvSpPr>
            <p:nvPr>
              <p:custDataLst>
                <p:tags r:id="rId8"/>
              </p:custDataLst>
            </p:nvPr>
          </p:nvSpPr>
          <p:spPr bwMode="gray">
            <a:xfrm>
              <a:off x="76894" y="3584354"/>
              <a:ext cx="599810" cy="615785"/>
            </a:xfrm>
            <a:prstGeom prst="ellipse">
              <a:avLst/>
            </a:prstGeom>
            <a:solidFill>
              <a:srgbClr val="6E9349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5" name="Text Box 9"/>
            <p:cNvSpPr txBox="true">
              <a:spLocks noChangeArrowheads="true"/>
            </p:cNvSpPr>
            <p:nvPr>
              <p:custDataLst>
                <p:tags r:id="rId9"/>
              </p:custDataLst>
            </p:nvPr>
          </p:nvSpPr>
          <p:spPr bwMode="gray">
            <a:xfrm>
              <a:off x="49601" y="3683812"/>
              <a:ext cx="531577" cy="493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  <a:cs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itchFamily="2" charset="-122"/>
                  <a:cs typeface="宋体" pitchFamily="2" charset="-122"/>
                </a:rPr>
                <a:t>02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7432" name="矩形 2"/>
            <p:cNvSpPr/>
            <p:nvPr>
              <p:custDataLst>
                <p:tags r:id="rId10"/>
              </p:custDataLst>
            </p:nvPr>
          </p:nvSpPr>
          <p:spPr>
            <a:xfrm>
              <a:off x="665577" y="3427067"/>
              <a:ext cx="2010790" cy="9624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点击</a:t>
              </a:r>
              <a:r>
                <a:rPr lang="en-US" alt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我要报名</a:t>
              </a:r>
              <a:r>
                <a:rPr lang="en-US" alt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”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endParaRPr>
            </a:p>
            <a:p>
              <a:pPr algn="l"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选择县</a:t>
              </a:r>
              <a:r>
                <a:rPr lang="en-US" alt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(</a:t>
              </a: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市</a:t>
              </a:r>
              <a:r>
                <a:rPr lang="en-US" alt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)</a:t>
              </a: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区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  <p:grpSp>
        <p:nvGrpSpPr>
          <p:cNvPr id="30" name="组 29"/>
          <p:cNvGrpSpPr/>
          <p:nvPr>
            <p:custDataLst>
              <p:tags r:id="rId11"/>
            </p:custDataLst>
          </p:nvPr>
        </p:nvGrpSpPr>
        <p:grpSpPr>
          <a:xfrm>
            <a:off x="2159000" y="2211388"/>
            <a:ext cx="600075" cy="461962"/>
            <a:chOff x="3172098" y="4329057"/>
            <a:chExt cx="599931" cy="615552"/>
          </a:xfrm>
        </p:grpSpPr>
        <p:sp>
          <p:nvSpPr>
            <p:cNvPr id="26" name="Oval 12"/>
            <p:cNvSpPr>
              <a:spLocks noChangeArrowheads="true"/>
            </p:cNvSpPr>
            <p:nvPr>
              <p:custDataLst>
                <p:tags r:id="rId12"/>
              </p:custDataLst>
            </p:nvPr>
          </p:nvSpPr>
          <p:spPr bwMode="gray">
            <a:xfrm>
              <a:off x="3172098" y="4329057"/>
              <a:ext cx="599931" cy="615552"/>
            </a:xfrm>
            <a:prstGeom prst="ellipse">
              <a:avLst/>
            </a:prstGeom>
            <a:solidFill>
              <a:srgbClr val="5EB4B4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7" name="Text Box 13"/>
            <p:cNvSpPr txBox="true">
              <a:spLocks noChangeArrowheads="true"/>
            </p:cNvSpPr>
            <p:nvPr>
              <p:custDataLst>
                <p:tags r:id="rId13"/>
              </p:custDataLst>
            </p:nvPr>
          </p:nvSpPr>
          <p:spPr bwMode="gray">
            <a:xfrm>
              <a:off x="3203840" y="4436936"/>
              <a:ext cx="531685" cy="49286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  <a:cs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itchFamily="2" charset="-122"/>
                  <a:cs typeface="宋体" pitchFamily="2" charset="-122"/>
                </a:rPr>
                <a:t>03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15360" name="组 15359"/>
          <p:cNvGrpSpPr/>
          <p:nvPr>
            <p:custDataLst>
              <p:tags r:id="rId14"/>
            </p:custDataLst>
          </p:nvPr>
        </p:nvGrpSpPr>
        <p:grpSpPr>
          <a:xfrm>
            <a:off x="3851593" y="3279140"/>
            <a:ext cx="1964853" cy="461963"/>
            <a:chOff x="2524026" y="1444898"/>
            <a:chExt cx="1964048" cy="615785"/>
          </a:xfrm>
        </p:grpSpPr>
        <p:sp>
          <p:nvSpPr>
            <p:cNvPr id="28" name="Oval 16"/>
            <p:cNvSpPr>
              <a:spLocks noChangeArrowheads="true"/>
            </p:cNvSpPr>
            <p:nvPr>
              <p:custDataLst>
                <p:tags r:id="rId15"/>
              </p:custDataLst>
            </p:nvPr>
          </p:nvSpPr>
          <p:spPr bwMode="gray">
            <a:xfrm>
              <a:off x="2524026" y="1444898"/>
              <a:ext cx="599829" cy="615785"/>
            </a:xfrm>
            <a:prstGeom prst="ellipse">
              <a:avLst/>
            </a:prstGeom>
            <a:solidFill>
              <a:srgbClr val="90A8B0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9" name="Text Box 17"/>
            <p:cNvSpPr txBox="true">
              <a:spLocks noChangeArrowheads="true"/>
            </p:cNvSpPr>
            <p:nvPr>
              <p:custDataLst>
                <p:tags r:id="rId16"/>
              </p:custDataLst>
            </p:nvPr>
          </p:nvSpPr>
          <p:spPr bwMode="gray">
            <a:xfrm>
              <a:off x="2555763" y="1552820"/>
              <a:ext cx="531594" cy="493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  <a:cs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itchFamily="2" charset="-122"/>
                  <a:cs typeface="宋体" pitchFamily="2" charset="-122"/>
                </a:rPr>
                <a:t>04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7426" name="矩形 30"/>
            <p:cNvSpPr/>
            <p:nvPr>
              <p:custDataLst>
                <p:tags r:id="rId17"/>
              </p:custDataLst>
            </p:nvPr>
          </p:nvSpPr>
          <p:spPr>
            <a:xfrm>
              <a:off x="3162737" y="1515304"/>
              <a:ext cx="1325337" cy="4909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选择幼儿园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  <p:grpSp>
        <p:nvGrpSpPr>
          <p:cNvPr id="15363" name="组 15362"/>
          <p:cNvGrpSpPr/>
          <p:nvPr>
            <p:custDataLst>
              <p:tags r:id="rId18"/>
            </p:custDataLst>
          </p:nvPr>
        </p:nvGrpSpPr>
        <p:grpSpPr>
          <a:xfrm>
            <a:off x="6156325" y="2643505"/>
            <a:ext cx="1721452" cy="461690"/>
            <a:chOff x="5260330" y="1126952"/>
            <a:chExt cx="1721065" cy="615950"/>
          </a:xfrm>
        </p:grpSpPr>
        <p:sp>
          <p:nvSpPr>
            <p:cNvPr id="17421" name="Oval 4"/>
            <p:cNvSpPr/>
            <p:nvPr>
              <p:custDataLst>
                <p:tags r:id="rId19"/>
              </p:custDataLst>
            </p:nvPr>
          </p:nvSpPr>
          <p:spPr>
            <a:xfrm>
              <a:off x="5260330" y="1126952"/>
              <a:ext cx="600075" cy="615950"/>
            </a:xfrm>
            <a:prstGeom prst="ellipse">
              <a:avLst/>
            </a:prstGeom>
            <a:solidFill>
              <a:schemeClr val="accent2">
                <a:alpha val="79999"/>
              </a:schemeClr>
            </a:soli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80604020202020204" pitchFamily="34" charset="0"/>
              </a:pPr>
              <a:endParaRPr lang="zh-CN" altLang="en-US" dirty="0">
                <a:latin typeface="Arial" panose="02080604020202020204" pitchFamily="34" charset="0"/>
              </a:endParaRPr>
            </a:p>
          </p:txBody>
        </p:sp>
        <p:sp>
          <p:nvSpPr>
            <p:cNvPr id="17422" name="Text Box 5"/>
            <p:cNvSpPr txBox="true"/>
            <p:nvPr>
              <p:custDataLst>
                <p:tags r:id="rId20"/>
              </p:custDataLst>
            </p:nvPr>
          </p:nvSpPr>
          <p:spPr>
            <a:xfrm>
              <a:off x="5292080" y="1234901"/>
              <a:ext cx="531812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  <a:buFont typeface="Arial" panose="0208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06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423" name="矩形 15361"/>
            <p:cNvSpPr/>
            <p:nvPr>
              <p:custDataLst>
                <p:tags r:id="rId21"/>
              </p:custDataLst>
            </p:nvPr>
          </p:nvSpPr>
          <p:spPr>
            <a:xfrm>
              <a:off x="5884362" y="1251195"/>
              <a:ext cx="1097033" cy="4913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完成报名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endParaRPr>
            </a:p>
          </p:txBody>
        </p:sp>
      </p:grpSp>
      <p:grpSp>
        <p:nvGrpSpPr>
          <p:cNvPr id="15364" name="组 15363"/>
          <p:cNvGrpSpPr/>
          <p:nvPr>
            <p:custDataLst>
              <p:tags r:id="rId22"/>
            </p:custDataLst>
          </p:nvPr>
        </p:nvGrpSpPr>
        <p:grpSpPr>
          <a:xfrm>
            <a:off x="4283710" y="1779905"/>
            <a:ext cx="2259965" cy="468030"/>
            <a:chOff x="6132165" y="3565402"/>
            <a:chExt cx="2259285" cy="623564"/>
          </a:xfrm>
        </p:grpSpPr>
        <p:sp>
          <p:nvSpPr>
            <p:cNvPr id="17418" name="Oval 8"/>
            <p:cNvSpPr/>
            <p:nvPr>
              <p:custDataLst>
                <p:tags r:id="rId23"/>
              </p:custDataLst>
            </p:nvPr>
          </p:nvSpPr>
          <p:spPr>
            <a:xfrm>
              <a:off x="6132165" y="3573016"/>
              <a:ext cx="600075" cy="615950"/>
            </a:xfrm>
            <a:prstGeom prst="ellipse">
              <a:avLst/>
            </a:prstGeom>
            <a:solidFill>
              <a:schemeClr val="hlink">
                <a:alpha val="79999"/>
              </a:schemeClr>
            </a:soli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80604020202020204" pitchFamily="34" charset="0"/>
              </a:pPr>
              <a:endParaRPr lang="zh-CN" altLang="en-US" dirty="0">
                <a:latin typeface="Arial" panose="02080604020202020204" pitchFamily="34" charset="0"/>
              </a:endParaRPr>
            </a:p>
          </p:txBody>
        </p:sp>
        <p:sp>
          <p:nvSpPr>
            <p:cNvPr id="17419" name="Text Box 9"/>
            <p:cNvSpPr txBox="true"/>
            <p:nvPr>
              <p:custDataLst>
                <p:tags r:id="rId24"/>
              </p:custDataLst>
            </p:nvPr>
          </p:nvSpPr>
          <p:spPr>
            <a:xfrm>
              <a:off x="6163915" y="3680965"/>
              <a:ext cx="531812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  <a:buFont typeface="Arial" panose="0208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05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420" name="矩形 39"/>
            <p:cNvSpPr/>
            <p:nvPr>
              <p:custDataLst>
                <p:tags r:id="rId25"/>
              </p:custDataLst>
            </p:nvPr>
          </p:nvSpPr>
          <p:spPr>
            <a:xfrm>
              <a:off x="6780305" y="3565402"/>
              <a:ext cx="1611145" cy="4906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填写报名信息</a:t>
              </a:r>
              <a:endParaRPr lang="zh-CN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  <p:sp>
        <p:nvSpPr>
          <p:cNvPr id="2" name="文本框 1"/>
          <p:cNvSpPr txBox="true"/>
          <p:nvPr>
            <p:custDataLst>
              <p:tags r:id="rId26"/>
            </p:custDataLst>
          </p:nvPr>
        </p:nvSpPr>
        <p:spPr>
          <a:xfrm>
            <a:off x="2759075" y="2258060"/>
            <a:ext cx="1701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hangingPunct="1">
              <a:spcAft>
                <a:spcPts val="600"/>
              </a:spcAft>
              <a:buClrTx/>
              <a:buSzTx/>
              <a:buNone/>
            </a:pPr>
            <a:r>
              <a:rPr lang="zh-CN" altLang="en-US" sz="18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查看招生引导</a:t>
            </a:r>
            <a:endParaRPr lang="zh-CN" altLang="en-US" sz="1800" b="1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grpSp>
        <p:nvGrpSpPr>
          <p:cNvPr id="6" name="组 15363"/>
          <p:cNvGrpSpPr/>
          <p:nvPr>
            <p:custDataLst>
              <p:tags r:id="rId27"/>
            </p:custDataLst>
          </p:nvPr>
        </p:nvGrpSpPr>
        <p:grpSpPr>
          <a:xfrm>
            <a:off x="6732270" y="993140"/>
            <a:ext cx="2130519" cy="491490"/>
            <a:chOff x="6323243" y="1743072"/>
            <a:chExt cx="2129878" cy="654821"/>
          </a:xfrm>
        </p:grpSpPr>
        <p:sp>
          <p:nvSpPr>
            <p:cNvPr id="7" name="Oval 8"/>
            <p:cNvSpPr/>
            <p:nvPr>
              <p:custDataLst>
                <p:tags r:id="rId28"/>
              </p:custDataLst>
            </p:nvPr>
          </p:nvSpPr>
          <p:spPr>
            <a:xfrm>
              <a:off x="6323243" y="1743072"/>
              <a:ext cx="600075" cy="615950"/>
            </a:xfrm>
            <a:prstGeom prst="ellipse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5400000" scaled="false"/>
            </a:gra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80604020202020204" pitchFamily="34" charset="0"/>
              </a:pPr>
              <a:endParaRPr lang="zh-CN" altLang="en-US" dirty="0">
                <a:latin typeface="Arial" panose="02080604020202020204" pitchFamily="34" charset="0"/>
              </a:endParaRPr>
            </a:p>
          </p:txBody>
        </p:sp>
        <p:sp>
          <p:nvSpPr>
            <p:cNvPr id="8" name="Text Box 9"/>
            <p:cNvSpPr txBox="true"/>
            <p:nvPr>
              <p:custDataLst>
                <p:tags r:id="rId29"/>
              </p:custDataLst>
            </p:nvPr>
          </p:nvSpPr>
          <p:spPr>
            <a:xfrm>
              <a:off x="6367044" y="1831905"/>
              <a:ext cx="531970" cy="5659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p>
              <a:pPr algn="ctr" eaLnBrk="1" hangingPunct="1">
                <a:spcBef>
                  <a:spcPct val="50000"/>
                </a:spcBef>
                <a:buFont typeface="Arial" panose="0208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07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9" name="矩形 39"/>
            <p:cNvSpPr/>
            <p:nvPr>
              <p:custDataLst>
                <p:tags r:id="rId30"/>
              </p:custDataLst>
            </p:nvPr>
          </p:nvSpPr>
          <p:spPr>
            <a:xfrm>
              <a:off x="6899109" y="1832001"/>
              <a:ext cx="1554012" cy="4906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报名信息管理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</p:spTree>
  </p:cSld>
  <p:clrMapOvr>
    <a:masterClrMapping/>
  </p:clrMapOvr>
  <p:transition spd="slow" advTm="13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7" name="标题 1"/>
          <p:cNvSpPr>
            <a:spLocks noGrp="true"/>
          </p:cNvSpPr>
          <p:nvPr>
            <p:ph type="ctrTitle" idx="4294967295"/>
          </p:nvPr>
        </p:nvSpPr>
        <p:spPr>
          <a:xfrm>
            <a:off x="1056005" y="205105"/>
            <a:ext cx="8087995" cy="347345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报名操作步骤之一：</a:t>
            </a:r>
            <a:r>
              <a:rPr lang="zh-CN" sz="16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进入报名入口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（</a:t>
            </a:r>
            <a:r>
              <a:rPr lang="zh-CN" altLang="en-US" sz="1600" b="1" kern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e福州</a:t>
            </a:r>
            <a:r>
              <a:rPr lang="en-US" altLang="zh-CN" sz="1600" b="1" kern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app-</a:t>
            </a:r>
            <a:r>
              <a:rPr lang="zh-CN" altLang="en-US" sz="1600" b="1" kern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方式一）</a:t>
            </a:r>
            <a:endParaRPr lang="zh-CN" altLang="en-US" sz="1600" b="1" kern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24" name="文本框 1"/>
          <p:cNvSpPr txBox="true"/>
          <p:nvPr>
            <p:custDataLst>
              <p:tags r:id="rId2"/>
            </p:custDataLst>
          </p:nvPr>
        </p:nvSpPr>
        <p:spPr>
          <a:xfrm>
            <a:off x="506095" y="702310"/>
            <a:ext cx="2765425" cy="2755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1</a:t>
            </a:r>
            <a:r>
              <a:rPr lang="zh-CN" altLang="en-US" sz="1200" b="1" dirty="0">
                <a:latin typeface="Arial" panose="02080604020202020204" pitchFamily="34" charset="0"/>
              </a:rPr>
              <a:t>、打开并登录</a:t>
            </a:r>
            <a:r>
              <a:rPr lang="en-US" altLang="zh-CN" sz="1200" b="1" dirty="0">
                <a:latin typeface="Arial" panose="02080604020202020204" pitchFamily="34" charset="0"/>
              </a:rPr>
              <a:t>e福州app</a:t>
            </a:r>
            <a:r>
              <a:rPr lang="zh-CN" altLang="en-US" sz="1200" b="1" dirty="0">
                <a:latin typeface="Arial" panose="02080604020202020204" pitchFamily="34" charset="0"/>
              </a:rPr>
              <a:t>点击‘全部’</a:t>
            </a:r>
            <a:endParaRPr lang="zh-CN" altLang="en-US" sz="1200" b="1" dirty="0">
              <a:latin typeface="Arial" panose="02080604020202020204" pitchFamily="34" charset="0"/>
            </a:endParaRPr>
          </a:p>
        </p:txBody>
      </p:sp>
      <p:sp>
        <p:nvSpPr>
          <p:cNvPr id="25" name="箭头: 右 2"/>
          <p:cNvSpPr/>
          <p:nvPr>
            <p:custDataLst>
              <p:tags r:id="rId3"/>
            </p:custDataLst>
          </p:nvPr>
        </p:nvSpPr>
        <p:spPr>
          <a:xfrm>
            <a:off x="2411730" y="2787650"/>
            <a:ext cx="76517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文本框 18"/>
          <p:cNvSpPr txBox="true"/>
          <p:nvPr>
            <p:custDataLst>
              <p:tags r:id="rId4"/>
            </p:custDataLst>
          </p:nvPr>
        </p:nvSpPr>
        <p:spPr>
          <a:xfrm>
            <a:off x="3275330" y="605155"/>
            <a:ext cx="2374265" cy="5981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 algn="just"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2</a:t>
            </a:r>
            <a:r>
              <a:rPr lang="zh-CN" altLang="en-US" sz="1200" b="1" dirty="0">
                <a:latin typeface="Arial" panose="02080604020202020204" pitchFamily="34" charset="0"/>
              </a:rPr>
              <a:t>、找到【文化教育】，</a:t>
            </a:r>
            <a:endParaRPr lang="zh-CN" altLang="en-US" sz="1200" b="1" dirty="0">
              <a:latin typeface="Arial" panose="02080604020202020204" pitchFamily="34" charset="0"/>
            </a:endParaRPr>
          </a:p>
          <a:p>
            <a:pPr algn="just" eaLnBrk="1" hangingPunct="1">
              <a:buFont typeface="Arial" panose="02080604020202020204" pitchFamily="34" charset="0"/>
            </a:pPr>
            <a:r>
              <a:rPr lang="zh-CN" altLang="en-US" sz="1200" b="1" dirty="0">
                <a:latin typeface="Arial" panose="02080604020202020204" pitchFamily="34" charset="0"/>
              </a:rPr>
              <a:t>点击【教育公共服务】图标</a:t>
            </a:r>
            <a:endParaRPr lang="zh-CN" altLang="en-US" sz="1200" b="1" dirty="0">
              <a:latin typeface="Arial" panose="02080604020202020204" pitchFamily="34" charset="0"/>
            </a:endParaRPr>
          </a:p>
        </p:txBody>
      </p:sp>
      <p:pic>
        <p:nvPicPr>
          <p:cNvPr id="3" name="图片 2"/>
          <p:cNvPicPr>
            <a:picLocks noChangeAspect="true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1810" y="1025525"/>
            <a:ext cx="1885950" cy="38684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true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75965" y="1131570"/>
            <a:ext cx="2051685" cy="3816350"/>
          </a:xfrm>
          <a:prstGeom prst="rect">
            <a:avLst/>
          </a:prstGeom>
        </p:spPr>
      </p:pic>
      <p:sp>
        <p:nvSpPr>
          <p:cNvPr id="5" name="箭头: 右 2"/>
          <p:cNvSpPr/>
          <p:nvPr>
            <p:custDataLst>
              <p:tags r:id="rId9"/>
            </p:custDataLst>
          </p:nvPr>
        </p:nvSpPr>
        <p:spPr>
          <a:xfrm>
            <a:off x="5292090" y="2860040"/>
            <a:ext cx="76517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图片 5"/>
          <p:cNvPicPr>
            <a:picLocks noChangeAspect="true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300470" y="771525"/>
            <a:ext cx="2129155" cy="4112895"/>
          </a:xfrm>
          <a:prstGeom prst="rect">
            <a:avLst/>
          </a:prstGeom>
        </p:spPr>
      </p:pic>
    </p:spTree>
  </p:cSld>
  <p:clrMapOvr>
    <a:masterClrMapping/>
  </p:clrMapOvr>
  <p:transition spd="slow" advTm="1954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7" name="标题 1"/>
          <p:cNvSpPr>
            <a:spLocks noGrp="true"/>
          </p:cNvSpPr>
          <p:nvPr>
            <p:ph type="ctrTitle" idx="4294967295"/>
          </p:nvPr>
        </p:nvSpPr>
        <p:spPr>
          <a:xfrm>
            <a:off x="971550" y="205105"/>
            <a:ext cx="8087995" cy="347345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报名操作步骤之一：</a:t>
            </a:r>
            <a:r>
              <a:rPr lang="zh-CN" sz="16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进入报名入口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（e福州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app-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方式一）</a:t>
            </a:r>
            <a:endParaRPr lang="zh-CN" altLang="en-US" sz="1600" b="1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24" name="文本框 1"/>
          <p:cNvSpPr txBox="true"/>
          <p:nvPr>
            <p:custDataLst>
              <p:tags r:id="rId2"/>
            </p:custDataLst>
          </p:nvPr>
        </p:nvSpPr>
        <p:spPr>
          <a:xfrm>
            <a:off x="251460" y="699770"/>
            <a:ext cx="27920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3</a:t>
            </a:r>
            <a:r>
              <a:rPr lang="zh-CN" altLang="en-US" sz="1200" b="1" dirty="0">
                <a:latin typeface="Arial" panose="02080604020202020204" pitchFamily="34" charset="0"/>
              </a:rPr>
              <a:t>、进入“教育管理公共服务平台”，在【教育专区】中找到【榕教之窗】，点击进入【榕教之窗移动端】页面。</a:t>
            </a:r>
            <a:endParaRPr lang="zh-CN" altLang="en-US" sz="1200" b="1" dirty="0">
              <a:latin typeface="Arial" panose="02080604020202020204" pitchFamily="34" charset="0"/>
            </a:endParaRPr>
          </a:p>
        </p:txBody>
      </p:sp>
      <p:sp>
        <p:nvSpPr>
          <p:cNvPr id="31" name="文本框 18"/>
          <p:cNvSpPr txBox="true"/>
          <p:nvPr>
            <p:custDataLst>
              <p:tags r:id="rId3"/>
            </p:custDataLst>
          </p:nvPr>
        </p:nvSpPr>
        <p:spPr>
          <a:xfrm>
            <a:off x="6372225" y="699135"/>
            <a:ext cx="2978785" cy="5981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 algn="just"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5</a:t>
            </a:r>
            <a:r>
              <a:rPr lang="zh-CN" altLang="en-US" sz="1200" b="1" dirty="0">
                <a:latin typeface="Arial" panose="02080604020202020204" pitchFamily="34" charset="0"/>
              </a:rPr>
              <a:t>、点击【</a:t>
            </a:r>
            <a:r>
              <a:rPr lang="zh-CN" altLang="en-US" sz="1200" b="1" dirty="0">
                <a:sym typeface="+mn-ea"/>
              </a:rPr>
              <a:t>幼儿园招生】</a:t>
            </a:r>
            <a:endParaRPr lang="zh-CN" altLang="en-US" sz="1200" b="1" dirty="0">
              <a:sym typeface="+mn-ea"/>
            </a:endParaRPr>
          </a:p>
          <a:p>
            <a:pPr algn="just" eaLnBrk="1" hangingPunct="1">
              <a:buFont typeface="Arial" panose="02080604020202020204" pitchFamily="34" charset="0"/>
            </a:pPr>
            <a:r>
              <a:rPr lang="zh-CN" altLang="en-US" sz="1200" b="1" dirty="0">
                <a:sym typeface="+mn-ea"/>
              </a:rPr>
              <a:t> </a:t>
            </a:r>
            <a:r>
              <a:rPr lang="en-US" altLang="zh-CN" sz="1200" b="1" dirty="0">
                <a:sym typeface="+mn-ea"/>
              </a:rPr>
              <a:t>    </a:t>
            </a:r>
            <a:r>
              <a:rPr lang="zh-CN" altLang="en-US" sz="1200" b="1" dirty="0">
                <a:latin typeface="Arial" panose="02080604020202020204" pitchFamily="34" charset="0"/>
              </a:rPr>
              <a:t>进入幼儿园报名页面</a:t>
            </a:r>
            <a:endParaRPr lang="zh-CN" altLang="en-US" sz="1200" b="1" dirty="0">
              <a:latin typeface="Arial" panose="02080604020202020204" pitchFamily="34" charset="0"/>
            </a:endParaRPr>
          </a:p>
        </p:txBody>
      </p:sp>
      <p:sp>
        <p:nvSpPr>
          <p:cNvPr id="6" name="文本框 18"/>
          <p:cNvSpPr txBox="true"/>
          <p:nvPr>
            <p:custDataLst>
              <p:tags r:id="rId4"/>
            </p:custDataLst>
          </p:nvPr>
        </p:nvSpPr>
        <p:spPr>
          <a:xfrm>
            <a:off x="3707765" y="771525"/>
            <a:ext cx="2978785" cy="5981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 algn="just"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4</a:t>
            </a:r>
            <a:r>
              <a:rPr lang="zh-CN" altLang="en-US" sz="1200" b="1" dirty="0">
                <a:latin typeface="Arial" panose="02080604020202020204" pitchFamily="34" charset="0"/>
              </a:rPr>
              <a:t>、点击【榕教招生</a:t>
            </a:r>
            <a:r>
              <a:rPr lang="zh-CN" altLang="en-US" sz="1200" b="1" dirty="0">
                <a:sym typeface="+mn-ea"/>
              </a:rPr>
              <a:t>】</a:t>
            </a:r>
            <a:endParaRPr lang="zh-CN" altLang="en-US" sz="1200" b="1" dirty="0">
              <a:sym typeface="+mn-ea"/>
            </a:endParaRPr>
          </a:p>
          <a:p>
            <a:pPr algn="just" eaLnBrk="1" hangingPunct="1">
              <a:buFont typeface="Arial" panose="02080604020202020204" pitchFamily="34" charset="0"/>
            </a:pPr>
            <a:r>
              <a:rPr lang="zh-CN" altLang="en-US" sz="1200" b="1" dirty="0">
                <a:sym typeface="+mn-ea"/>
              </a:rPr>
              <a:t> </a:t>
            </a:r>
            <a:r>
              <a:rPr lang="en-US" altLang="zh-CN" sz="1200" b="1" dirty="0">
                <a:sym typeface="+mn-ea"/>
              </a:rPr>
              <a:t>  </a:t>
            </a:r>
            <a:endParaRPr lang="zh-CN" altLang="en-US" sz="1200" b="1" dirty="0">
              <a:latin typeface="Arial" panose="02080604020202020204" pitchFamily="34" charset="0"/>
            </a:endParaRPr>
          </a:p>
        </p:txBody>
      </p:sp>
      <p:pic>
        <p:nvPicPr>
          <p:cNvPr id="4" name="图片 3"/>
          <p:cNvPicPr>
            <a:picLocks noChangeAspect="true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5650" y="1419860"/>
            <a:ext cx="1778000" cy="3547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true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64255" y="1131570"/>
            <a:ext cx="1983740" cy="3846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true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37960" y="1203960"/>
            <a:ext cx="1892300" cy="384619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1290955" y="3607435"/>
            <a:ext cx="2705100" cy="11245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true">
            <a:off x="5809615" y="2355850"/>
            <a:ext cx="850900" cy="479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954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7" name="标题 1"/>
          <p:cNvSpPr>
            <a:spLocks noGrp="true"/>
          </p:cNvSpPr>
          <p:nvPr>
            <p:ph type="ctrTitle" idx="4294967295"/>
          </p:nvPr>
        </p:nvSpPr>
        <p:spPr>
          <a:xfrm>
            <a:off x="971550" y="205105"/>
            <a:ext cx="8087995" cy="347345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报名操作步骤之一：</a:t>
            </a:r>
            <a:r>
              <a:rPr lang="zh-CN" sz="16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进入报名入口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（e福州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app-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方式二）</a:t>
            </a:r>
            <a:endParaRPr lang="zh-CN" altLang="en-US" sz="1600" b="1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24" name="文本框 1"/>
          <p:cNvSpPr txBox="true"/>
          <p:nvPr>
            <p:custDataLst>
              <p:tags r:id="rId2"/>
            </p:custDataLst>
          </p:nvPr>
        </p:nvSpPr>
        <p:spPr>
          <a:xfrm>
            <a:off x="395605" y="718820"/>
            <a:ext cx="502475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 eaLnBrk="1" hangingPunct="1">
              <a:buFont typeface="Arial" panose="02080604020202020204" pitchFamily="34" charset="0"/>
            </a:pPr>
            <a:r>
              <a:rPr lang="zh-CN" altLang="en-US" sz="1200" b="1" dirty="0">
                <a:latin typeface="Arial" panose="02080604020202020204" pitchFamily="34" charset="0"/>
              </a:rPr>
              <a:t>使用</a:t>
            </a:r>
            <a:r>
              <a:rPr lang="en-US" altLang="zh-CN" sz="1200" b="1" dirty="0">
                <a:solidFill>
                  <a:srgbClr val="FF0000"/>
                </a:solidFill>
                <a:latin typeface="Arial" panose="02080604020202020204" pitchFamily="34" charset="0"/>
              </a:rPr>
              <a:t>e</a:t>
            </a:r>
            <a:r>
              <a:rPr lang="zh-CN" altLang="en-US" sz="1200" b="1" dirty="0">
                <a:solidFill>
                  <a:srgbClr val="FF0000"/>
                </a:solidFill>
                <a:latin typeface="Arial" panose="02080604020202020204" pitchFamily="34" charset="0"/>
              </a:rPr>
              <a:t>福州</a:t>
            </a:r>
            <a:r>
              <a:rPr lang="en-US" altLang="zh-CN" sz="1200" b="1" dirty="0">
                <a:solidFill>
                  <a:srgbClr val="FF0000"/>
                </a:solidFill>
                <a:latin typeface="Arial" panose="02080604020202020204" pitchFamily="34" charset="0"/>
              </a:rPr>
              <a:t>app</a:t>
            </a:r>
            <a:r>
              <a:rPr lang="zh-CN" altLang="en-US" sz="1200" b="1" dirty="0">
                <a:latin typeface="Arial" panose="02080604020202020204" pitchFamily="34" charset="0"/>
              </a:rPr>
              <a:t>扫描下方二维码进入</a:t>
            </a:r>
            <a:r>
              <a:rPr lang="zh-CN" altLang="en-US" sz="1200" b="1" dirty="0">
                <a:sym typeface="+mn-ea"/>
              </a:rPr>
              <a:t>【榕教之窗】</a:t>
            </a:r>
            <a:r>
              <a:rPr lang="zh-CN" altLang="en-US" sz="1200" b="1" dirty="0">
                <a:latin typeface="Arial" panose="02080604020202020204" pitchFamily="34" charset="0"/>
              </a:rPr>
              <a:t>平台进行填报</a:t>
            </a:r>
            <a:endParaRPr lang="zh-CN" altLang="en-US" sz="1200" b="1" dirty="0">
              <a:latin typeface="Arial" panose="02080604020202020204" pitchFamily="34" charset="0"/>
            </a:endParaRPr>
          </a:p>
        </p:txBody>
      </p:sp>
      <p:pic>
        <p:nvPicPr>
          <p:cNvPr id="3" name="图片 2"/>
          <p:cNvPicPr>
            <a:picLocks noChangeAspect="true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995" y="1160145"/>
            <a:ext cx="1768475" cy="37350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true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47720" y="1564005"/>
            <a:ext cx="2599055" cy="2503805"/>
          </a:xfrm>
          <a:prstGeom prst="rect">
            <a:avLst/>
          </a:prstGeom>
        </p:spPr>
      </p:pic>
      <p:sp>
        <p:nvSpPr>
          <p:cNvPr id="25" name="箭头: 右 2"/>
          <p:cNvSpPr/>
          <p:nvPr>
            <p:custDataLst>
              <p:tags r:id="rId7"/>
            </p:custDataLst>
          </p:nvPr>
        </p:nvSpPr>
        <p:spPr>
          <a:xfrm>
            <a:off x="2409190" y="2715895"/>
            <a:ext cx="76517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true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04660" y="843915"/>
            <a:ext cx="1983740" cy="3846195"/>
          </a:xfrm>
          <a:prstGeom prst="rect">
            <a:avLst/>
          </a:prstGeom>
        </p:spPr>
      </p:pic>
      <p:sp>
        <p:nvSpPr>
          <p:cNvPr id="12" name="箭头: 右 2"/>
          <p:cNvSpPr/>
          <p:nvPr>
            <p:custDataLst>
              <p:tags r:id="rId10"/>
            </p:custDataLst>
          </p:nvPr>
        </p:nvSpPr>
        <p:spPr>
          <a:xfrm>
            <a:off x="5940425" y="2715895"/>
            <a:ext cx="76517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954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7" name="标题 1"/>
          <p:cNvSpPr>
            <a:spLocks noGrp="true"/>
          </p:cNvSpPr>
          <p:nvPr>
            <p:ph type="ctrTitle" idx="4294967295"/>
          </p:nvPr>
        </p:nvSpPr>
        <p:spPr>
          <a:xfrm>
            <a:off x="971550" y="205105"/>
            <a:ext cx="8087995" cy="347345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预约操作步骤之一：</a:t>
            </a:r>
            <a:r>
              <a:rPr lang="zh-CN" sz="1600" b="1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进入报名入口</a:t>
            </a:r>
            <a:r>
              <a:rPr lang="en-US" altLang="zh-CN" sz="1600" b="1" kern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闽政通app</a:t>
            </a:r>
            <a:r>
              <a:rPr lang="en-US" altLang="zh-CN" sz="1600" b="1" kern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）</a:t>
            </a:r>
            <a:endParaRPr lang="en-US" altLang="zh-CN" sz="1600" b="1" kern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24" name="文本框 1"/>
          <p:cNvSpPr txBox="true"/>
          <p:nvPr>
            <p:custDataLst>
              <p:tags r:id="rId2"/>
            </p:custDataLst>
          </p:nvPr>
        </p:nvSpPr>
        <p:spPr>
          <a:xfrm>
            <a:off x="1835150" y="958850"/>
            <a:ext cx="206883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1</a:t>
            </a:r>
            <a:r>
              <a:rPr lang="zh-CN" altLang="en-US" sz="1200" b="1" dirty="0">
                <a:latin typeface="Arial" panose="02080604020202020204" pitchFamily="34" charset="0"/>
              </a:rPr>
              <a:t>、打开并登录</a:t>
            </a:r>
            <a:r>
              <a:rPr lang="zh-CN" sz="1200" b="1" dirty="0">
                <a:latin typeface="Arial" panose="02080604020202020204" pitchFamily="34" charset="0"/>
              </a:rPr>
              <a:t>闽政通</a:t>
            </a:r>
            <a:r>
              <a:rPr lang="en-US" altLang="zh-CN" sz="1200" b="1" dirty="0">
                <a:latin typeface="Arial" panose="02080604020202020204" pitchFamily="34" charset="0"/>
              </a:rPr>
              <a:t>app</a:t>
            </a:r>
            <a:r>
              <a:rPr lang="zh-CN" altLang="en-US" sz="1200" b="1" dirty="0">
                <a:latin typeface="Arial" panose="02080604020202020204" pitchFamily="34" charset="0"/>
              </a:rPr>
              <a:t>，</a:t>
            </a:r>
            <a:endParaRPr lang="zh-CN" altLang="en-US" sz="1200" b="1" dirty="0">
              <a:latin typeface="Arial" panose="02080604020202020204" pitchFamily="34" charset="0"/>
            </a:endParaRPr>
          </a:p>
          <a:p>
            <a:pPr eaLnBrk="1" hangingPunct="1">
              <a:buFont typeface="Arial" panose="02080604020202020204" pitchFamily="34" charset="0"/>
            </a:pPr>
            <a:r>
              <a:rPr lang="zh-CN" altLang="en-US" sz="1200" b="1" dirty="0">
                <a:latin typeface="Arial" panose="02080604020202020204" pitchFamily="34" charset="0"/>
              </a:rPr>
              <a:t> </a:t>
            </a:r>
            <a:r>
              <a:rPr lang="en-US" altLang="zh-CN" sz="1200" b="1" dirty="0">
                <a:latin typeface="Arial" panose="02080604020202020204" pitchFamily="34" charset="0"/>
              </a:rPr>
              <a:t>        </a:t>
            </a:r>
            <a:r>
              <a:rPr lang="zh-CN" altLang="en-US" sz="1200" b="1" dirty="0">
                <a:latin typeface="Arial" panose="02080604020202020204" pitchFamily="34" charset="0"/>
              </a:rPr>
              <a:t>点击【搜索服务】</a:t>
            </a:r>
            <a:endParaRPr lang="en-US" altLang="zh-CN" sz="1200" b="1" dirty="0">
              <a:latin typeface="Arial" panose="02080604020202020204" pitchFamily="34" charset="0"/>
            </a:endParaRPr>
          </a:p>
        </p:txBody>
      </p:sp>
      <p:sp>
        <p:nvSpPr>
          <p:cNvPr id="6" name="文本框 1"/>
          <p:cNvSpPr txBox="true"/>
          <p:nvPr>
            <p:custDataLst>
              <p:tags r:id="rId3"/>
            </p:custDataLst>
          </p:nvPr>
        </p:nvSpPr>
        <p:spPr>
          <a:xfrm>
            <a:off x="4643755" y="958850"/>
            <a:ext cx="317436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2</a:t>
            </a:r>
            <a:r>
              <a:rPr lang="zh-CN" altLang="en-US" sz="1200" b="1" dirty="0">
                <a:latin typeface="Arial" panose="02080604020202020204" pitchFamily="34" charset="0"/>
              </a:rPr>
              <a:t>、在搜索栏输入</a:t>
            </a:r>
            <a:r>
              <a:rPr lang="en-US" altLang="zh-CN" sz="1200" b="1" dirty="0">
                <a:latin typeface="Arial" panose="02080604020202020204" pitchFamily="34" charset="0"/>
              </a:rPr>
              <a:t>“</a:t>
            </a:r>
            <a:r>
              <a:rPr lang="zh-CN" altLang="en-US" sz="1200" b="1" dirty="0">
                <a:latin typeface="Arial" panose="02080604020202020204" pitchFamily="34" charset="0"/>
              </a:rPr>
              <a:t>幼儿园</a:t>
            </a:r>
            <a:r>
              <a:rPr lang="en-US" altLang="zh-CN" sz="1200" b="1" dirty="0">
                <a:latin typeface="Arial" panose="02080604020202020204" pitchFamily="34" charset="0"/>
              </a:rPr>
              <a:t>”</a:t>
            </a:r>
            <a:r>
              <a:rPr lang="zh-CN" altLang="en-US" sz="1200" b="1" dirty="0">
                <a:latin typeface="Arial" panose="02080604020202020204" pitchFamily="34" charset="0"/>
              </a:rPr>
              <a:t>，点击【搜索】，</a:t>
            </a:r>
            <a:endParaRPr lang="zh-CN" altLang="en-US" sz="1200" b="1" dirty="0">
              <a:latin typeface="Arial" panose="02080604020202020204" pitchFamily="34" charset="0"/>
            </a:endParaRPr>
          </a:p>
          <a:p>
            <a:pPr algn="ctr" eaLnBrk="1" hangingPunct="1">
              <a:buFont typeface="Arial" panose="02080604020202020204" pitchFamily="34" charset="0"/>
            </a:pPr>
            <a:r>
              <a:rPr lang="zh-CN" altLang="en-US" sz="1200" b="1" dirty="0">
                <a:latin typeface="Arial" panose="02080604020202020204" pitchFamily="34" charset="0"/>
              </a:rPr>
              <a:t> </a:t>
            </a:r>
            <a:r>
              <a:rPr lang="en-US" altLang="zh-CN" sz="1200" b="1" dirty="0">
                <a:latin typeface="Arial" panose="02080604020202020204" pitchFamily="34" charset="0"/>
              </a:rPr>
              <a:t>    </a:t>
            </a:r>
            <a:r>
              <a:rPr lang="zh-CN" altLang="en-US" sz="1200" b="1" dirty="0">
                <a:latin typeface="Arial" panose="02080604020202020204" pitchFamily="34" charset="0"/>
              </a:rPr>
              <a:t>再点击查找到的【幼儿园报名】</a:t>
            </a:r>
            <a:endParaRPr lang="en-US" altLang="zh-CN" sz="1200" b="1" dirty="0">
              <a:latin typeface="Arial" panose="02080604020202020204" pitchFamily="34" charset="0"/>
            </a:endParaRPr>
          </a:p>
        </p:txBody>
      </p:sp>
      <p:pic>
        <p:nvPicPr>
          <p:cNvPr id="2" name="图片 1"/>
          <p:cNvPicPr>
            <a:picLocks noChangeAspect="true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20335" y="1419225"/>
            <a:ext cx="1882140" cy="3600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true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78025" y="1419860"/>
            <a:ext cx="1657985" cy="347535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3924300" y="2355850"/>
            <a:ext cx="100774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true">
            <a:off x="3030220" y="1707515"/>
            <a:ext cx="2621915" cy="95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954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362" name="图片 4" descr="图片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05" y="702945"/>
            <a:ext cx="7467600" cy="4051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文本框 8"/>
          <p:cNvSpPr txBox="true"/>
          <p:nvPr/>
        </p:nvSpPr>
        <p:spPr>
          <a:xfrm>
            <a:off x="4373563" y="3607435"/>
            <a:ext cx="3968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zh-CN" altLang="en-US" sz="18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报名</a:t>
            </a:r>
            <a:endParaRPr lang="zh-CN" altLang="en-US" sz="1800" b="1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15364" name="文本框 9"/>
          <p:cNvSpPr txBox="true"/>
          <p:nvPr/>
        </p:nvSpPr>
        <p:spPr>
          <a:xfrm>
            <a:off x="4787583" y="3507423"/>
            <a:ext cx="37147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操作步骤</a:t>
            </a:r>
            <a:endParaRPr lang="zh-CN" altLang="en-US" dirty="0">
              <a:latin typeface="Arial" panose="02080604020202020204" pitchFamily="34" charset="0"/>
            </a:endParaRPr>
          </a:p>
        </p:txBody>
      </p:sp>
      <p:sp>
        <p:nvSpPr>
          <p:cNvPr id="15365" name="文本框 10"/>
          <p:cNvSpPr txBox="true"/>
          <p:nvPr/>
        </p:nvSpPr>
        <p:spPr>
          <a:xfrm>
            <a:off x="6515735" y="3495040"/>
            <a:ext cx="26352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常见问题</a:t>
            </a:r>
            <a:endParaRPr lang="zh-CN" altLang="en-US" dirty="0">
              <a:latin typeface="Arial" panose="02080604020202020204" pitchFamily="34" charset="0"/>
            </a:endParaRPr>
          </a:p>
        </p:txBody>
      </p:sp>
      <p:sp>
        <p:nvSpPr>
          <p:cNvPr id="15366" name="文本框 11"/>
          <p:cNvSpPr txBox="true"/>
          <p:nvPr/>
        </p:nvSpPr>
        <p:spPr>
          <a:xfrm>
            <a:off x="6947853" y="3723323"/>
            <a:ext cx="39211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解答</a:t>
            </a:r>
            <a:endParaRPr lang="zh-CN" altLang="en-US" dirty="0">
              <a:latin typeface="Arial" panose="02080604020202020204" pitchFamily="34" charset="0"/>
            </a:endParaRPr>
          </a:p>
        </p:txBody>
      </p:sp>
      <p:sp>
        <p:nvSpPr>
          <p:cNvPr id="15367" name="文本框 12"/>
          <p:cNvSpPr txBox="true"/>
          <p:nvPr/>
        </p:nvSpPr>
        <p:spPr>
          <a:xfrm>
            <a:off x="2576195" y="3495040"/>
            <a:ext cx="459740" cy="136461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报名方式</a:t>
            </a:r>
            <a:endParaRPr lang="zh-CN" altLang="en-US" dirty="0">
              <a:latin typeface="Arial" panose="02080604020202020204" pitchFamily="34" charset="0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8474075" y="584200"/>
            <a:ext cx="3071495" cy="349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p:transition spd="slow" advTm="514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7" name="标题 1"/>
          <p:cNvSpPr>
            <a:spLocks noGrp="true"/>
          </p:cNvSpPr>
          <p:nvPr>
            <p:ph type="ctrTitle" idx="4294967295"/>
          </p:nvPr>
        </p:nvSpPr>
        <p:spPr>
          <a:xfrm>
            <a:off x="971550" y="205105"/>
            <a:ext cx="8087995" cy="347345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报名操作步骤之二：</a:t>
            </a:r>
            <a:r>
              <a:rPr lang="zh-CN" altLang="en-US" sz="16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点击“我要报名”、选择辖区</a:t>
            </a:r>
            <a:endParaRPr lang="zh-CN" altLang="en-US" sz="1600" b="1" kern="1200" dirty="0">
              <a:solidFill>
                <a:schemeClr val="tx1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  <a:sym typeface="+mn-ea"/>
            </a:endParaRPr>
          </a:p>
        </p:txBody>
      </p:sp>
      <p:sp>
        <p:nvSpPr>
          <p:cNvPr id="8" name="文本框 1"/>
          <p:cNvSpPr txBox="true"/>
          <p:nvPr>
            <p:custDataLst>
              <p:tags r:id="rId2"/>
            </p:custDataLst>
          </p:nvPr>
        </p:nvSpPr>
        <p:spPr>
          <a:xfrm>
            <a:off x="1125855" y="704215"/>
            <a:ext cx="1644650" cy="2755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1</a:t>
            </a:r>
            <a:r>
              <a:rPr lang="zh-CN" altLang="en-US" sz="1200" b="1" dirty="0">
                <a:latin typeface="Arial" panose="02080604020202020204" pitchFamily="34" charset="0"/>
              </a:rPr>
              <a:t>、</a:t>
            </a:r>
            <a:r>
              <a:rPr lang="zh-CN" sz="1200" b="1" dirty="0">
                <a:latin typeface="Arial" panose="02080604020202020204" pitchFamily="34" charset="0"/>
              </a:rPr>
              <a:t>点击【我要报名】</a:t>
            </a:r>
            <a:endParaRPr lang="zh-CN" sz="1200" b="1" dirty="0">
              <a:latin typeface="Arial" panose="02080604020202020204" pitchFamily="34" charset="0"/>
            </a:endParaRPr>
          </a:p>
        </p:txBody>
      </p:sp>
      <p:sp>
        <p:nvSpPr>
          <p:cNvPr id="12" name="文本框 1"/>
          <p:cNvSpPr txBox="true"/>
          <p:nvPr>
            <p:custDataLst>
              <p:tags r:id="rId3"/>
            </p:custDataLst>
          </p:nvPr>
        </p:nvSpPr>
        <p:spPr>
          <a:xfrm>
            <a:off x="4140200" y="699135"/>
            <a:ext cx="1032510" cy="2755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80604020202020204" pitchFamily="34" charset="0"/>
            </a:pPr>
            <a:r>
              <a:rPr lang="en-US" altLang="zh-CN" sz="1200" b="1" dirty="0">
                <a:latin typeface="Arial" panose="02080604020202020204" pitchFamily="34" charset="0"/>
              </a:rPr>
              <a:t>2</a:t>
            </a:r>
            <a:r>
              <a:rPr lang="zh-CN" altLang="en-US" sz="1200" b="1" dirty="0">
                <a:latin typeface="Arial" panose="02080604020202020204" pitchFamily="34" charset="0"/>
              </a:rPr>
              <a:t>、</a:t>
            </a:r>
            <a:r>
              <a:rPr lang="zh-CN" sz="1200" b="1" dirty="0">
                <a:latin typeface="Arial" panose="02080604020202020204" pitchFamily="34" charset="0"/>
              </a:rPr>
              <a:t>选择辖区</a:t>
            </a:r>
            <a:endParaRPr lang="zh-CN" sz="1200" b="1" dirty="0">
              <a:latin typeface="Arial" panose="02080604020202020204" pitchFamily="34" charset="0"/>
            </a:endParaRPr>
          </a:p>
        </p:txBody>
      </p:sp>
      <p:pic>
        <p:nvPicPr>
          <p:cNvPr id="2" name="图片 1" descr="QQ_177848914922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5" y="1059180"/>
            <a:ext cx="3221355" cy="3249295"/>
          </a:xfrm>
          <a:prstGeom prst="rect">
            <a:avLst/>
          </a:prstGeom>
        </p:spPr>
      </p:pic>
      <p:pic>
        <p:nvPicPr>
          <p:cNvPr id="4" name="图片 3" descr="QQ_1778489199342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055" y="988060"/>
            <a:ext cx="2559050" cy="3783330"/>
          </a:xfrm>
          <a:prstGeom prst="rect">
            <a:avLst/>
          </a:prstGeom>
        </p:spPr>
      </p:pic>
      <p:sp>
        <p:nvSpPr>
          <p:cNvPr id="25603" name="矩形标注 1073742923"/>
          <p:cNvSpPr/>
          <p:nvPr>
            <p:custDataLst>
              <p:tags r:id="rId6"/>
            </p:custDataLst>
          </p:nvPr>
        </p:nvSpPr>
        <p:spPr>
          <a:xfrm>
            <a:off x="6156325" y="2334895"/>
            <a:ext cx="2681605" cy="1456055"/>
          </a:xfrm>
          <a:prstGeom prst="wedgeRectCallout">
            <a:avLst>
              <a:gd name="adj1" fmla="val -85757"/>
              <a:gd name="adj2" fmla="val -50213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请选择辖区：</a:t>
            </a:r>
            <a:endParaRPr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1.</a:t>
            </a:r>
            <a:r>
              <a:rPr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适龄儿童按户口选择辖区</a:t>
            </a:r>
            <a:endParaRPr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2.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辖</a:t>
            </a:r>
            <a:r>
              <a:rPr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区外户口适龄儿童按父母的居住证/往来大陆通行证/台湾居民居住证选择辖区</a:t>
            </a:r>
            <a:endParaRPr lang="zh-CN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</p:spTree>
  </p:cSld>
  <p:clrMapOvr>
    <a:masterClrMapping/>
  </p:clrMapOvr>
  <p:transition spd="slow" advTm="19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tru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7" name="标题 1"/>
          <p:cNvSpPr>
            <a:spLocks noGrp="true"/>
          </p:cNvSpPr>
          <p:nvPr>
            <p:ph type="ctrTitle" idx="4294967295"/>
          </p:nvPr>
        </p:nvSpPr>
        <p:spPr>
          <a:xfrm>
            <a:off x="971550" y="205105"/>
            <a:ext cx="8087995" cy="347345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报名操作步骤之三：</a:t>
            </a:r>
            <a:r>
              <a:rPr lang="zh-CN" altLang="en-US" sz="16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查看招生引导</a:t>
            </a:r>
            <a:endParaRPr lang="zh-CN" altLang="en-US" sz="1600" b="1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pic>
        <p:nvPicPr>
          <p:cNvPr id="3" name="图片 2"/>
          <p:cNvPicPr>
            <a:picLocks noChangeAspect="true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44165" y="843915"/>
            <a:ext cx="2506345" cy="4091940"/>
          </a:xfrm>
          <a:prstGeom prst="rect">
            <a:avLst/>
          </a:prstGeom>
        </p:spPr>
      </p:pic>
      <p:sp>
        <p:nvSpPr>
          <p:cNvPr id="25603" name="矩形标注 1073742923"/>
          <p:cNvSpPr/>
          <p:nvPr>
            <p:custDataLst>
              <p:tags r:id="rId4"/>
            </p:custDataLst>
          </p:nvPr>
        </p:nvSpPr>
        <p:spPr>
          <a:xfrm>
            <a:off x="3636010" y="3508375"/>
            <a:ext cx="1268095" cy="575310"/>
          </a:xfrm>
          <a:prstGeom prst="wedgeRectCallout">
            <a:avLst>
              <a:gd name="adj1" fmla="val -10741"/>
              <a:gd name="adj2" fmla="val 83774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可下载查看各辖区招生政策文件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2" name="图片 1" descr="QQ_1778489276984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180" y="4483735"/>
            <a:ext cx="2568575" cy="57531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true">
            <a:off x="5148580" y="4417695"/>
            <a:ext cx="819150" cy="314325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9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tru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QQ_17784893808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627380"/>
            <a:ext cx="2499995" cy="4516120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报名操作步骤之四：</a:t>
            </a:r>
            <a:r>
              <a:rPr lang="zh-CN" altLang="en-US" sz="1600" b="1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选择幼儿园</a:t>
            </a:r>
            <a:endParaRPr lang="en-US" altLang="zh-CN" sz="1600" b="1" dirty="0">
              <a:solidFill>
                <a:srgbClr val="606060"/>
              </a:solidFill>
              <a:latin typeface="Arial" panose="02080604020202020204" pitchFamily="34" charset="0"/>
              <a:ea typeface="微软雅黑" panose="020B0502040204020203" pitchFamily="34" charset="-122"/>
            </a:endParaRPr>
          </a:p>
        </p:txBody>
      </p:sp>
      <p:sp>
        <p:nvSpPr>
          <p:cNvPr id="25603" name="矩形标注 1073742923"/>
          <p:cNvSpPr/>
          <p:nvPr>
            <p:custDataLst>
              <p:tags r:id="rId3"/>
            </p:custDataLst>
          </p:nvPr>
        </p:nvSpPr>
        <p:spPr>
          <a:xfrm>
            <a:off x="3131820" y="772160"/>
            <a:ext cx="1283335" cy="586740"/>
          </a:xfrm>
          <a:prstGeom prst="wedgeRectCallout">
            <a:avLst>
              <a:gd name="adj1" fmla="val -5764"/>
              <a:gd name="adj2" fmla="val 121428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输入园所名称查询幼儿园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7" name="矩形标注 1073742923"/>
          <p:cNvSpPr/>
          <p:nvPr>
            <p:custDataLst>
              <p:tags r:id="rId4"/>
            </p:custDataLst>
          </p:nvPr>
        </p:nvSpPr>
        <p:spPr>
          <a:xfrm>
            <a:off x="5652135" y="772160"/>
            <a:ext cx="1283335" cy="586740"/>
          </a:xfrm>
          <a:prstGeom prst="wedgeRectCallout">
            <a:avLst>
              <a:gd name="adj1" fmla="val -46486"/>
              <a:gd name="adj2" fmla="val 109632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点击切换根据所属街道查询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21510" name="矩形标注 1073742868"/>
          <p:cNvSpPr/>
          <p:nvPr>
            <p:custDataLst>
              <p:tags r:id="rId5"/>
            </p:custDataLst>
          </p:nvPr>
        </p:nvSpPr>
        <p:spPr>
          <a:xfrm>
            <a:off x="4932045" y="2715895"/>
            <a:ext cx="1939925" cy="1567815"/>
          </a:xfrm>
          <a:prstGeom prst="wedgeRectCallout">
            <a:avLst>
              <a:gd name="adj1" fmla="val -67461"/>
              <a:gd name="adj2" fmla="val -13986"/>
            </a:avLst>
          </a:prstGeom>
          <a:solidFill>
            <a:srgbClr val="FFFFFF"/>
          </a:solidFill>
          <a:ln w="381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l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找到要报名的幼儿园点击【报名】。</a:t>
            </a:r>
            <a:endParaRPr lang="zh-CN" altLang="en-US" sz="12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algn="l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注：7月</a:t>
            </a:r>
            <a:r>
              <a:rPr lang="en-US" altLang="zh-CN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11</a:t>
            </a:r>
            <a:r>
              <a:rPr lang="zh-CN" altLang="en-US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日9:00起，家长可在此查看幼儿园是否有剩余学位，尚未被录取的可线下前往报名。</a:t>
            </a:r>
            <a:endParaRPr lang="zh-CN" altLang="en-US" sz="12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8" name="矩形标注 1073742866"/>
          <p:cNvSpPr/>
          <p:nvPr>
            <p:custDataLst>
              <p:tags r:id="rId6"/>
            </p:custDataLst>
          </p:nvPr>
        </p:nvSpPr>
        <p:spPr>
          <a:xfrm>
            <a:off x="2627630" y="4011930"/>
            <a:ext cx="1168400" cy="506730"/>
          </a:xfrm>
          <a:prstGeom prst="wedgeRectCallout">
            <a:avLst>
              <a:gd name="adj1" fmla="val 41824"/>
              <a:gd name="adj2" fmla="val 95896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可点击查看幼儿园招生公告。</a:t>
            </a:r>
            <a:endParaRPr lang="zh-CN" altLang="en-US"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2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true"/>
      <p:bldP spid="7" grpId="0" bldLvl="0" animBg="true"/>
      <p:bldP spid="21510" grpId="0" bldLvl="0" animBg="true"/>
      <p:bldP spid="8" grpId="0" bldLvl="0" animBg="tru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QQ_177848953274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0" y="548005"/>
            <a:ext cx="2251710" cy="44278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699770"/>
            <a:ext cx="2106930" cy="4368800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报名操作步骤之五：</a:t>
            </a:r>
            <a:r>
              <a:rPr lang="zh-CN" altLang="en-US" sz="1600" b="1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填写报名信息</a:t>
            </a:r>
            <a:endParaRPr lang="en-US" altLang="zh-CN" sz="1600" b="1" dirty="0">
              <a:solidFill>
                <a:srgbClr val="606060"/>
              </a:solidFill>
              <a:latin typeface="Arial" panose="02080604020202020204" pitchFamily="34" charset="0"/>
              <a:ea typeface="微软雅黑" panose="020B0502040204020203" pitchFamily="34" charset="-122"/>
            </a:endParaRPr>
          </a:p>
        </p:txBody>
      </p:sp>
      <p:pic>
        <p:nvPicPr>
          <p:cNvPr id="9" name="图片 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890" y="1631315"/>
            <a:ext cx="1273810" cy="220345"/>
          </a:xfrm>
          <a:prstGeom prst="rect">
            <a:avLst/>
          </a:prstGeom>
        </p:spPr>
      </p:pic>
      <p:sp>
        <p:nvSpPr>
          <p:cNvPr id="22534" name="矩形标注 1073742866"/>
          <p:cNvSpPr/>
          <p:nvPr>
            <p:custDataLst>
              <p:tags r:id="rId5"/>
            </p:custDataLst>
          </p:nvPr>
        </p:nvSpPr>
        <p:spPr>
          <a:xfrm>
            <a:off x="2486025" y="1925320"/>
            <a:ext cx="1720850" cy="1550670"/>
          </a:xfrm>
          <a:prstGeom prst="wedgeRectCallout">
            <a:avLst>
              <a:gd name="adj1" fmla="val -57084"/>
              <a:gd name="adj2" fmla="val 23111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、请按照户口簿上的内容输入；</a:t>
            </a:r>
            <a:endParaRPr lang="zh-CN" altLang="en-US"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2、港、澳、台和其他护照适龄儿童身份证件类型根据下拉菜单对应选择。</a:t>
            </a:r>
            <a:endParaRPr lang="zh-CN" altLang="en-US"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22537" name="矩形标注 1073742863"/>
          <p:cNvSpPr/>
          <p:nvPr>
            <p:custDataLst>
              <p:tags r:id="rId6"/>
            </p:custDataLst>
          </p:nvPr>
        </p:nvSpPr>
        <p:spPr>
          <a:xfrm>
            <a:off x="2679700" y="3939540"/>
            <a:ext cx="1679575" cy="880745"/>
          </a:xfrm>
          <a:prstGeom prst="wedgeRectCallout">
            <a:avLst>
              <a:gd name="adj1" fmla="val -66170"/>
              <a:gd name="adj2" fmla="val 28194"/>
            </a:avLst>
          </a:prstGeom>
          <a:solidFill>
            <a:srgbClr val="FFFFFF"/>
          </a:solidFill>
          <a:ln w="38100" cap="flat" cmpd="sng">
            <a:solidFill>
              <a:srgbClr val="24923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sz="1600" b="1" baseline="30000" dirty="0">
                <a:solidFill>
                  <a:srgbClr val="24923B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每个幼儿园需填报的信息不一定相同，根据表单要求填写所需信息。</a:t>
            </a:r>
            <a:endParaRPr lang="zh-CN" sz="1600" b="1" u="sng" baseline="300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6" name="矩形标注 1073742923"/>
          <p:cNvSpPr/>
          <p:nvPr>
            <p:custDataLst>
              <p:tags r:id="rId7"/>
            </p:custDataLst>
          </p:nvPr>
        </p:nvSpPr>
        <p:spPr>
          <a:xfrm>
            <a:off x="7596505" y="2139950"/>
            <a:ext cx="1346835" cy="654685"/>
          </a:xfrm>
          <a:prstGeom prst="wedgeRectCallout">
            <a:avLst>
              <a:gd name="adj1" fmla="val -63719"/>
              <a:gd name="adj2" fmla="val 24878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按照实际情况选择，并填写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10" name="矩形标注 1073742868"/>
          <p:cNvSpPr/>
          <p:nvPr>
            <p:custDataLst>
              <p:tags r:id="rId8"/>
            </p:custDataLst>
          </p:nvPr>
        </p:nvSpPr>
        <p:spPr>
          <a:xfrm>
            <a:off x="7164705" y="3649980"/>
            <a:ext cx="1809115" cy="791845"/>
          </a:xfrm>
          <a:prstGeom prst="wedgeRectCallout">
            <a:avLst>
              <a:gd name="adj1" fmla="val -61539"/>
              <a:gd name="adj2" fmla="val 17040"/>
            </a:avLst>
          </a:prstGeom>
          <a:solidFill>
            <a:srgbClr val="FFFFFF"/>
          </a:solidFill>
          <a:ln w="381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6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所有信息确认无误后点击【提交】，完成报名。</a:t>
            </a: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buFont typeface="Arial" panose="02080604020202020204" pitchFamily="34" charset="0"/>
            </a:pP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true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59275" y="771525"/>
            <a:ext cx="2171065" cy="43275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27855" y="4228465"/>
            <a:ext cx="1927225" cy="213360"/>
          </a:xfrm>
          <a:prstGeom prst="rect">
            <a:avLst/>
          </a:prstGeom>
          <a:noFill/>
          <a:ln w="28575" cap="flat" cmpd="sng">
            <a:solidFill>
              <a:srgbClr val="00BAE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true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00245" y="3809365"/>
            <a:ext cx="1692910" cy="347345"/>
          </a:xfrm>
          <a:prstGeom prst="rect">
            <a:avLst/>
          </a:prstGeom>
        </p:spPr>
      </p:pic>
      <p:sp>
        <p:nvSpPr>
          <p:cNvPr id="14" name="文本框 13"/>
          <p:cNvSpPr txBox="true"/>
          <p:nvPr/>
        </p:nvSpPr>
        <p:spPr>
          <a:xfrm>
            <a:off x="4787900" y="2824480"/>
            <a:ext cx="1518920" cy="2209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800">
                <a:solidFill>
                  <a:srgbClr val="FF0000"/>
                </a:solidFill>
              </a:rPr>
              <a:t>选择‘是’需要填写以下信息</a:t>
            </a:r>
            <a:endParaRPr lang="zh-CN" altLang="en-US" sz="800">
              <a:solidFill>
                <a:srgbClr val="FF0000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true">
            <a:off x="5076190" y="3045460"/>
            <a:ext cx="256540" cy="203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bldLvl="0" animBg="true"/>
      <p:bldP spid="22537" grpId="0" bldLvl="0" animBg="true"/>
      <p:bldP spid="6" grpId="0" bldLvl="0" animBg="true"/>
      <p:bldP spid="10" grpId="0" bldLvl="0" animBg="tru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QQ_177848966309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10" y="699770"/>
            <a:ext cx="2987040" cy="4166870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ea typeface="微软雅黑" panose="020B0502040204020203" pitchFamily="34" charset="-122"/>
                <a:sym typeface="+mn-ea"/>
              </a:rPr>
              <a:t>预约操作步骤之六：</a:t>
            </a:r>
            <a:r>
              <a:rPr lang="zh-CN" altLang="en-US" sz="1600" b="1" dirty="0">
                <a:solidFill>
                  <a:srgbClr val="606060"/>
                </a:solidFill>
                <a:ea typeface="微软雅黑" panose="020B0502040204020203" pitchFamily="34" charset="-122"/>
                <a:sym typeface="+mn-ea"/>
              </a:rPr>
              <a:t>完成报名</a:t>
            </a:r>
            <a:endParaRPr lang="zh-CN" altLang="en-US" sz="1600" b="1" dirty="0">
              <a:solidFill>
                <a:srgbClr val="606060"/>
              </a:solidFill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10" name="矩形标注 1073742868"/>
          <p:cNvSpPr/>
          <p:nvPr>
            <p:custDataLst>
              <p:tags r:id="rId3"/>
            </p:custDataLst>
          </p:nvPr>
        </p:nvSpPr>
        <p:spPr>
          <a:xfrm>
            <a:off x="6875780" y="3940175"/>
            <a:ext cx="1809115" cy="532765"/>
          </a:xfrm>
          <a:prstGeom prst="wedgeRectCallout">
            <a:avLst>
              <a:gd name="adj1" fmla="val -63899"/>
              <a:gd name="adj2" fmla="val 16030"/>
            </a:avLst>
          </a:prstGeom>
          <a:solidFill>
            <a:srgbClr val="FFFFFF"/>
          </a:solidFill>
          <a:ln w="381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6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进入查看报名信息</a:t>
            </a:r>
            <a:endParaRPr lang="zh-CN" altLang="en-US" sz="16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3" name="图片 2" descr="QQ_177848960071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843915"/>
            <a:ext cx="2874010" cy="2235835"/>
          </a:xfrm>
          <a:prstGeom prst="rect">
            <a:avLst/>
          </a:prstGeom>
        </p:spPr>
      </p:pic>
      <p:sp>
        <p:nvSpPr>
          <p:cNvPr id="4" name="矩形标注 1073742923"/>
          <p:cNvSpPr/>
          <p:nvPr>
            <p:custDataLst>
              <p:tags r:id="rId5"/>
            </p:custDataLst>
          </p:nvPr>
        </p:nvSpPr>
        <p:spPr>
          <a:xfrm>
            <a:off x="1619885" y="2931795"/>
            <a:ext cx="1576070" cy="634365"/>
          </a:xfrm>
          <a:prstGeom prst="wedgeRectCallout">
            <a:avLst>
              <a:gd name="adj1" fmla="val -23932"/>
              <a:gd name="adj2" fmla="val -119215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点击‘确认提交’完成报名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true"/>
      <p:bldP spid="4" grpId="0" bldLvl="0" animBg="tru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报名操作步骤之七：报名</a:t>
            </a:r>
            <a:r>
              <a:rPr lang="zh-CN" altLang="en-US" sz="1600" b="1" dirty="0">
                <a:solidFill>
                  <a:srgbClr val="606060"/>
                </a:solidFill>
                <a:ea typeface="微软雅黑" panose="020B0502040204020203" pitchFamily="34" charset="-122"/>
                <a:sym typeface="+mn-ea"/>
              </a:rPr>
              <a:t>信息管理</a:t>
            </a:r>
            <a:endParaRPr lang="zh-CN" altLang="en-US" sz="1600" b="1" dirty="0">
              <a:solidFill>
                <a:srgbClr val="FF0000"/>
              </a:solidFill>
              <a:latin typeface="Arial" panose="02080604020202020204" pitchFamily="34" charset="0"/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18435" name="文本框 2"/>
          <p:cNvSpPr txBox="true"/>
          <p:nvPr/>
        </p:nvSpPr>
        <p:spPr>
          <a:xfrm>
            <a:off x="539750" y="591820"/>
            <a:ext cx="2513965" cy="45516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     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进入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“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榕教之窗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”</a:t>
            </a:r>
            <a:r>
              <a:rPr 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点击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“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个人中心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”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，进入个人中心，再点击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“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幼儿园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”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，找到报名的孩子信息，点击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“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进入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”</a:t>
            </a:r>
            <a:r>
              <a:rPr 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进入报名信息管理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。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zh-CN" altLang="en-US" sz="14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查看：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查看报名信息；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zh-CN" altLang="en-US" sz="1400" b="1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修改：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家长可在‘待审核’状态下修改填报信息重新提交；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zh-CN" altLang="en-US" sz="1400" b="1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删除：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家长可在‘待审核’状态下删除填报信息，删除后可再次填报。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7668260" y="3064510"/>
            <a:ext cx="229870" cy="79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true"/>
          <p:nvPr/>
        </p:nvSpPr>
        <p:spPr>
          <a:xfrm>
            <a:off x="7713345" y="2875280"/>
            <a:ext cx="230505" cy="7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7" name="图片 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70" y="987425"/>
            <a:ext cx="1623695" cy="35121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915670"/>
            <a:ext cx="1743075" cy="37325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25" y="915670"/>
            <a:ext cx="1849120" cy="3781425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4644390" y="2499360"/>
            <a:ext cx="287655" cy="2159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6720840" y="2499360"/>
            <a:ext cx="287655" cy="2159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五边形 2"/>
          <p:cNvSpPr/>
          <p:nvPr/>
        </p:nvSpPr>
        <p:spPr>
          <a:xfrm>
            <a:off x="593725" y="2954655"/>
            <a:ext cx="7847330" cy="419100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Q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：网上报名的渠道有哪些？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593725" y="3357245"/>
            <a:ext cx="7847330" cy="715010"/>
          </a:xfrm>
          <a:prstGeom prst="homePlat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A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：家长进行网上报名登记的官方渠道只有3个：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(1)榕教之窗网站：https://rjzc.fzedu.pub</a:t>
            </a: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  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(2)“e福州”APP</a:t>
            </a: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  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(3)“闽政通”APP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33796" name="标题 3073"/>
          <p:cNvSpPr>
            <a:spLocks noGrp="true"/>
          </p:cNvSpPr>
          <p:nvPr>
            <p:ph type="ctrTitle" idx="4294967295"/>
          </p:nvPr>
        </p:nvSpPr>
        <p:spPr>
          <a:xfrm>
            <a:off x="971550" y="177800"/>
            <a:ext cx="7772400" cy="306705"/>
          </a:xfrm>
        </p:spPr>
        <p:txBody>
          <a:bodyPr vert="horz" wrap="square" lIns="91440" tIns="45720" rIns="91440" bIns="45720" anchor="ctr"/>
          <a:p>
            <a:pPr algn="l" eaLnBrk="1" hangingPunct="1">
              <a:buClrTx/>
              <a:buSzTx/>
            </a:pPr>
            <a:r>
              <a:rPr lang="zh-CN" altLang="en-US" sz="24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常见问题解答（</a:t>
            </a:r>
            <a:r>
              <a:rPr lang="en-US" altLang="zh-CN" sz="24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Q&amp;A</a:t>
            </a:r>
            <a:r>
              <a:rPr lang="zh-CN" altLang="en-US" sz="24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）</a:t>
            </a:r>
            <a:endParaRPr lang="zh-CN" altLang="en-US" sz="2400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593725" y="748665"/>
            <a:ext cx="7847330" cy="412750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Q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：家长什么时候可以进行网上报名登记？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593725" y="1156970"/>
            <a:ext cx="7847330" cy="1538605"/>
          </a:xfrm>
          <a:prstGeom prst="homePlat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A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：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(1)202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6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年6月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22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日9:00～6月2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8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日18:00，系统向家长开放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网上报名登记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权限，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系统开放时间充足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，请家长合理安排</a:t>
            </a:r>
            <a:r>
              <a:rPr kumimoji="0" 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报名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时间，不用扎堆，避免造成网络拥堵。</a:t>
            </a:r>
            <a:endParaRPr kumimoji="0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(2)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在网上报名登记开放时间内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，家长可以修改填报信息后重新提交，也可以删除填报信息后再次填报。</a:t>
            </a:r>
            <a:endParaRPr kumimoji="0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</p:spTree>
  </p:cSld>
  <p:clrMapOvr>
    <a:masterClrMapping/>
  </p:clrMapOvr>
  <p:transition spd="slow" advTm="6008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5842" name="标题 1"/>
          <p:cNvSpPr>
            <a:spLocks noGrp="true"/>
          </p:cNvSpPr>
          <p:nvPr>
            <p:ph type="ctrTitle" idx="4294967295"/>
          </p:nvPr>
        </p:nvSpPr>
        <p:spPr>
          <a:xfrm>
            <a:off x="971550" y="134620"/>
            <a:ext cx="7769225" cy="386080"/>
          </a:xfrm>
        </p:spPr>
        <p:txBody>
          <a:bodyPr vert="horz" wrap="square" lIns="91440" tIns="45720" rIns="91440" bIns="45720" anchor="b"/>
          <a:p>
            <a:pPr algn="l" eaLnBrk="1" hangingPunct="1">
              <a:buClrTx/>
              <a:buSzTx/>
            </a:pPr>
            <a:r>
              <a:rPr lang="zh-CN" altLang="en-US" sz="24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常见问题解答（Q&amp;A）</a:t>
            </a:r>
            <a:endParaRPr lang="zh-CN" altLang="en-US" sz="2400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467360" y="3844925"/>
            <a:ext cx="8270875" cy="377825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</a:lstStyle>
          <a:p>
            <a:pPr marL="0"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Q：为什么我的网络正常，访问报名系统页面显示不太正常？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467360" y="4251325"/>
            <a:ext cx="8270875" cy="626110"/>
          </a:xfrm>
          <a:prstGeom prst="homePlat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A:电脑访问报名系统，建议使用谷歌浏览器或360极速模式浏览器。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467360" y="2499678"/>
            <a:ext cx="8272463" cy="377825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</a:lstStyle>
          <a:p>
            <a:pPr marL="0"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Q：家长忘记报名系统登录密码怎么办？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11" name="五边形 10"/>
          <p:cNvSpPr/>
          <p:nvPr/>
        </p:nvSpPr>
        <p:spPr>
          <a:xfrm>
            <a:off x="467360" y="2856865"/>
            <a:ext cx="8272780" cy="655320"/>
          </a:xfrm>
          <a:prstGeom prst="homePlat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A:家长可以在用户登录页面点击“忘记密码”，通过手机获取短信验证码，并重置密码。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395605" y="771525"/>
            <a:ext cx="7848600" cy="702310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</a:lstStyle>
          <a:p>
            <a:pPr marL="0"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Q：家长是不是在网上报名登记后就算报名成功？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417195" y="1467485"/>
            <a:ext cx="7848600" cy="816610"/>
          </a:xfrm>
          <a:prstGeom prst="homePlat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A</a:t>
            </a:r>
            <a:r>
              <a:rPr kumimoji="0" lang="en-US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：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不是的。报名成功与否以幼儿园审核结果为准。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386" name="标题 3073"/>
          <p:cNvSpPr>
            <a:spLocks noGrp="true"/>
          </p:cNvSpPr>
          <p:nvPr>
            <p:ph type="ctrTitle" idx="4294967295"/>
          </p:nvPr>
        </p:nvSpPr>
        <p:spPr>
          <a:xfrm>
            <a:off x="917575" y="195580"/>
            <a:ext cx="7772400" cy="306705"/>
          </a:xfrm>
        </p:spPr>
        <p:txBody>
          <a:bodyPr vert="horz" wrap="square" lIns="91440" tIns="45720" rIns="91440" bIns="45720" anchor="ctr"/>
          <a:p>
            <a:pPr algn="l" eaLnBrk="1" hangingPunct="1">
              <a:buClrTx/>
              <a:buSzTx/>
            </a:pPr>
            <a:r>
              <a:rPr lang="zh-CN" altLang="en-US" sz="24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报名方式</a:t>
            </a:r>
            <a:endParaRPr lang="zh-CN" altLang="en-US" sz="2400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grpSp>
        <p:nvGrpSpPr>
          <p:cNvPr id="16387" name="组 20"/>
          <p:cNvGrpSpPr/>
          <p:nvPr>
            <p:custDataLst>
              <p:tags r:id="rId2"/>
            </p:custDataLst>
          </p:nvPr>
        </p:nvGrpSpPr>
        <p:grpSpPr>
          <a:xfrm>
            <a:off x="673100" y="487680"/>
            <a:ext cx="8154670" cy="3238811"/>
            <a:chOff x="179512" y="1157833"/>
            <a:chExt cx="7423247" cy="4020091"/>
          </a:xfrm>
        </p:grpSpPr>
        <p:sp>
          <p:nvSpPr>
            <p:cNvPr id="16390" name="文本框 1"/>
            <p:cNvSpPr txBox="true"/>
            <p:nvPr>
              <p:custDataLst>
                <p:tags r:id="rId3"/>
              </p:custDataLst>
            </p:nvPr>
          </p:nvSpPr>
          <p:spPr>
            <a:xfrm>
              <a:off x="189339" y="3689845"/>
              <a:ext cx="7413420" cy="14880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lnSpc>
                  <a:spcPct val="200000"/>
                </a:lnSpc>
                <a:buFont typeface="Arial" panose="02080604020202020204" pitchFamily="34" charset="0"/>
              </a:pP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</a:rPr>
                <a:t>1.</a:t>
              </a:r>
              <a:r>
                <a:rPr lang="zh-CN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下载进入“e福州”app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&gt;&gt;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首页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&gt;&gt;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文化教育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&gt;&gt;教育公共服务&gt;&gt;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教育专区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&gt;&gt;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榕教之窗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&gt;&gt;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榕教招生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  &gt;&gt;</a:t>
              </a:r>
              <a:r>
                <a:rPr lang="zh-CN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点击进入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“</a:t>
              </a:r>
              <a:r>
                <a:rPr lang="zh-CN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幼儿园招生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”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页面，</a:t>
              </a:r>
              <a:r>
                <a:rPr lang="zh-CN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进行报名操作。</a:t>
              </a:r>
              <a:endParaRPr lang="zh-CN" altLang="zh-CN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endParaRPr>
            </a:p>
            <a:p>
              <a:pPr eaLnBrk="1" hangingPunct="1">
                <a:lnSpc>
                  <a:spcPct val="200000"/>
                </a:lnSpc>
                <a:buFont typeface="Arial" panose="02080604020202020204" pitchFamily="34" charset="0"/>
              </a:pP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</a:rPr>
                <a:t>2.</a:t>
              </a:r>
              <a:r>
                <a:rPr lang="zh-CN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下载进入“闽政通”app，在首页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“</a:t>
              </a:r>
              <a:r>
                <a:rPr lang="zh-CN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搜索服务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”</a:t>
              </a:r>
              <a:r>
                <a:rPr lang="zh-CN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输入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“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幼儿园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”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查找到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“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幼儿园报名（福州）</a:t>
              </a:r>
              <a:r>
                <a:rPr lang="en-US" altLang="zh-CN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”</a:t>
              </a:r>
              <a:r>
                <a:rPr lang="zh-CN" altLang="en-US" sz="1200" dirty="0"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，点击进入报名操作。</a:t>
              </a:r>
              <a:endParaRPr lang="zh-CN" altLang="en-US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endParaRPr>
            </a:p>
          </p:txBody>
        </p:sp>
        <p:grpSp>
          <p:nvGrpSpPr>
            <p:cNvPr id="16391" name="组 2"/>
            <p:cNvGrpSpPr/>
            <p:nvPr/>
          </p:nvGrpSpPr>
          <p:grpSpPr>
            <a:xfrm>
              <a:off x="179512" y="1396455"/>
              <a:ext cx="685771" cy="685771"/>
              <a:chOff x="1828800" y="1858393"/>
              <a:chExt cx="685771" cy="685771"/>
            </a:xfrm>
          </p:grpSpPr>
          <p:sp>
            <p:nvSpPr>
              <p:cNvPr id="16398" name="AutoShape 5"/>
              <p:cNvSpPr/>
              <p:nvPr>
                <p:custDataLst>
                  <p:tags r:id="rId4"/>
                </p:custDataLst>
              </p:nvPr>
            </p:nvSpPr>
            <p:spPr>
              <a:xfrm>
                <a:off x="1828800" y="1858393"/>
                <a:ext cx="685771" cy="685771"/>
              </a:xfrm>
              <a:prstGeom prst="diamond">
                <a:avLst/>
              </a:prstGeom>
              <a:solidFill>
                <a:srgbClr val="74A1DE"/>
              </a:solidFill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  <a:effectLst>
                <a:outerShdw dist="76200" algn="ctr" rotWithShape="0">
                  <a:srgbClr val="C0C0C0"/>
                </a:outerShdw>
              </a:effectLst>
            </p:spPr>
            <p:txBody>
              <a:bodyPr wrap="none" anchor="ctr"/>
              <a:p>
                <a:pPr eaLnBrk="1" hangingPunct="1">
                  <a:buFont typeface="Arial" panose="02080604020202020204" pitchFamily="34" charset="0"/>
                </a:pPr>
                <a:endParaRPr lang="zh-CN" altLang="en-US" dirty="0">
                  <a:solidFill>
                    <a:srgbClr val="000000"/>
                  </a:solidFill>
                  <a:latin typeface="Arial" panose="02080604020202020204" pitchFamily="34" charset="0"/>
                </a:endParaRPr>
              </a:p>
            </p:txBody>
          </p:sp>
          <p:sp>
            <p:nvSpPr>
              <p:cNvPr id="13" name="Text Box 7"/>
              <p:cNvSpPr txBox="true">
                <a:spLocks noChangeArrowheads="true"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1981982" y="1945781"/>
                <a:ext cx="356943" cy="5714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  <a:cs typeface="宋体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80604020202020204" pitchFamily="34" charset="0"/>
                    <a:ea typeface="宋体" pitchFamily="2" charset="-122"/>
                    <a:cs typeface="宋体" pitchFamily="2" charset="-122"/>
                  </a:rPr>
                  <a:t>一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80604020202020204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</p:grpSp>
        <p:grpSp>
          <p:nvGrpSpPr>
            <p:cNvPr id="16392" name="组 17"/>
            <p:cNvGrpSpPr/>
            <p:nvPr/>
          </p:nvGrpSpPr>
          <p:grpSpPr>
            <a:xfrm>
              <a:off x="179987" y="2234996"/>
              <a:ext cx="700632" cy="1481719"/>
              <a:chOff x="1757267" y="1302886"/>
              <a:chExt cx="700632" cy="1481719"/>
            </a:xfrm>
          </p:grpSpPr>
          <p:sp>
            <p:nvSpPr>
              <p:cNvPr id="2" name="AutoShape 9"/>
              <p:cNvSpPr/>
              <p:nvPr>
                <p:custDataLst>
                  <p:tags r:id="rId6"/>
                </p:custDataLst>
              </p:nvPr>
            </p:nvSpPr>
            <p:spPr>
              <a:xfrm>
                <a:off x="1757267" y="2097655"/>
                <a:ext cx="684983" cy="686950"/>
              </a:xfrm>
              <a:prstGeom prst="diamond">
                <a:avLst/>
              </a:prstGeom>
              <a:solidFill>
                <a:srgbClr val="E49514"/>
              </a:solidFill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  <a:effectLst>
                <a:outerShdw dist="76200" algn="ctr" rotWithShape="0">
                  <a:srgbClr val="C0C0C0"/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80604020202020204" pitchFamily="34" charset="0"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80604020202020204" pitchFamily="34" charset="0"/>
                    <a:ea typeface="宋体" pitchFamily="2" charset="-122"/>
                    <a:cs typeface="宋体" pitchFamily="2" charset="-122"/>
                    <a:sym typeface="+mn-ea"/>
                  </a:rPr>
                  <a:t>二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80604020202020204" pitchFamily="34" charset="0"/>
                  <a:ea typeface="宋体" pitchFamily="2" charset="-122"/>
                  <a:cs typeface="宋体" pitchFamily="2" charset="-122"/>
                  <a:sym typeface="+mn-ea"/>
                </a:endParaRPr>
              </a:p>
            </p:txBody>
          </p:sp>
          <p:sp>
            <p:nvSpPr>
              <p:cNvPr id="15" name="Text Box 11"/>
              <p:cNvSpPr txBox="true">
                <a:spLocks noChangeArrowheads="true"/>
              </p:cNvSpPr>
              <p:nvPr/>
            </p:nvSpPr>
            <p:spPr bwMode="gray">
              <a:xfrm>
                <a:off x="2102402" y="1302886"/>
                <a:ext cx="355497" cy="61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  <a:cs typeface="宋体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8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80604020202020204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</p:grpSp>
        <p:sp>
          <p:nvSpPr>
            <p:cNvPr id="16393" name="矩形 3"/>
            <p:cNvSpPr/>
            <p:nvPr>
              <p:custDataLst>
                <p:tags r:id="rId7"/>
              </p:custDataLst>
            </p:nvPr>
          </p:nvSpPr>
          <p:spPr>
            <a:xfrm>
              <a:off x="1180931" y="1157833"/>
              <a:ext cx="944840" cy="8772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200000"/>
                </a:lnSpc>
                <a:buFont typeface="Arial" panose="02080604020202020204" pitchFamily="34" charset="0"/>
              </a:pPr>
              <a:r>
                <a:rPr lang="zh-CN" altLang="en-US" sz="20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电脑端</a:t>
              </a:r>
              <a:endParaRPr lang="en-US" altLang="zh-CN" sz="2000" dirty="0">
                <a:solidFill>
                  <a:srgbClr val="00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  <p:sp>
          <p:nvSpPr>
            <p:cNvPr id="16394" name="矩形 18"/>
            <p:cNvSpPr/>
            <p:nvPr>
              <p:custDataLst>
                <p:tags r:id="rId8"/>
              </p:custDataLst>
            </p:nvPr>
          </p:nvSpPr>
          <p:spPr>
            <a:xfrm>
              <a:off x="319977" y="1945222"/>
              <a:ext cx="7138849" cy="5714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lnSpc>
                  <a:spcPct val="200000"/>
                </a:lnSpc>
                <a:buFont typeface="Arial" panose="02080604020202020204" pitchFamily="34" charset="0"/>
              </a:pPr>
              <a:r>
                <a:rPr lang="zh-CN" altLang="en-US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登录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“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榕教之窗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”(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网址：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https://rjzc.fzedu.pub)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 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&gt;&gt;“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榕教招生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”&gt;&gt;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“幼儿园招生”进入报名操作。</a:t>
              </a:r>
              <a:endParaRPr lang="zh-CN" altLang="en-US" sz="1200" dirty="0">
                <a:solidFill>
                  <a:srgbClr val="00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  <p:sp>
          <p:nvSpPr>
            <p:cNvPr id="16395" name="矩形 19"/>
            <p:cNvSpPr/>
            <p:nvPr>
              <p:custDataLst>
                <p:tags r:id="rId9"/>
              </p:custDataLst>
            </p:nvPr>
          </p:nvSpPr>
          <p:spPr>
            <a:xfrm>
              <a:off x="1188799" y="2743021"/>
              <a:ext cx="944840" cy="8772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200000"/>
                </a:lnSpc>
                <a:buFont typeface="Arial" panose="02080604020202020204" pitchFamily="34" charset="0"/>
              </a:pPr>
              <a:r>
                <a:rPr lang="zh-CN" altLang="en-US" sz="2000" dirty="0">
                  <a:solidFill>
                    <a:srgbClr val="00000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手机端</a:t>
              </a:r>
              <a:endParaRPr lang="en-US" altLang="zh-CN" sz="2000" dirty="0">
                <a:solidFill>
                  <a:srgbClr val="00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  <p:pic>
        <p:nvPicPr>
          <p:cNvPr id="16389" name="图片 13" descr="微信图片_2019061209062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1953" y="4083368"/>
            <a:ext cx="990600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4160" y="4011930"/>
            <a:ext cx="1014730" cy="977265"/>
          </a:xfrm>
          <a:prstGeom prst="rect">
            <a:avLst/>
          </a:prstGeom>
        </p:spPr>
      </p:pic>
      <p:sp>
        <p:nvSpPr>
          <p:cNvPr id="4" name="文本框 3"/>
          <p:cNvSpPr txBox="true"/>
          <p:nvPr/>
        </p:nvSpPr>
        <p:spPr>
          <a:xfrm>
            <a:off x="653415" y="4084320"/>
            <a:ext cx="5807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hangingPunct="1">
              <a:lnSpc>
                <a:spcPct val="200000"/>
              </a:lnSpc>
              <a:buClrTx/>
              <a:buSzTx/>
              <a:buFont typeface="Arial" panose="02080604020202020204" pitchFamily="34" charset="0"/>
            </a:pPr>
            <a:r>
              <a:rPr lang="en-US" altLang="zh-CN" sz="12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3.微信公众号搜索“福州教育”点击右下角“特色栏目-榕教之窗”使用</a:t>
            </a:r>
            <a:r>
              <a:rPr lang="en-US" altLang="zh-CN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“e福州”或“闽政通”账号进行登录填报</a:t>
            </a:r>
            <a:endParaRPr lang="en-US" altLang="zh-CN" sz="1200" dirty="0"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</p:spTree>
  </p:cSld>
  <p:clrMapOvr>
    <a:masterClrMapping/>
  </p:clrMapOvr>
  <p:transition spd="slow" advTm="1133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true"/>
          <p:nvPr/>
        </p:nvSpPr>
        <p:spPr>
          <a:xfrm>
            <a:off x="8474075" y="584200"/>
            <a:ext cx="3071495" cy="349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true"/>
          <p:nvPr>
            <p:custDataLst>
              <p:tags r:id="rId2"/>
            </p:custDataLst>
          </p:nvPr>
        </p:nvSpPr>
        <p:spPr>
          <a:xfrm>
            <a:off x="1979540" y="2180861"/>
            <a:ext cx="5559802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4000" b="1" spc="100" dirty="0">
                <a:solidFill>
                  <a:srgbClr val="485157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电脑端</a:t>
            </a:r>
            <a:r>
              <a:rPr lang="zh-CN" altLang="en-US" sz="2400" b="1" spc="100" dirty="0">
                <a:solidFill>
                  <a:srgbClr val="485157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操作步骤</a:t>
            </a:r>
            <a:endParaRPr lang="zh-CN" altLang="en-US" sz="2400" b="1" spc="100" dirty="0">
              <a:solidFill>
                <a:srgbClr val="485157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2110111" y="2980041"/>
            <a:ext cx="4232777" cy="0"/>
          </a:xfrm>
          <a:prstGeom prst="line">
            <a:avLst/>
          </a:prstGeom>
          <a:noFill/>
          <a:ln w="19050" cap="flat" cmpd="sng" algn="ctr">
            <a:solidFill>
              <a:srgbClr val="485157"/>
            </a:solidFill>
            <a:prstDash val="solid"/>
            <a:miter lim="800000"/>
          </a:ln>
          <a:effectLst/>
        </p:spPr>
      </p:cxnSp>
    </p:spTree>
  </p:cSld>
  <p:clrMapOvr>
    <a:masterClrMapping/>
  </p:clrMapOvr>
  <p:transition spd="slow" advTm="514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10" name="标题 1"/>
          <p:cNvSpPr>
            <a:spLocks noGrp="true"/>
          </p:cNvSpPr>
          <p:nvPr>
            <p:ph type="ctrTitle" idx="4294967295"/>
          </p:nvPr>
        </p:nvSpPr>
        <p:spPr>
          <a:xfrm>
            <a:off x="942340" y="130175"/>
            <a:ext cx="7770495" cy="502920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24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幼儿园报名操作步骤</a:t>
            </a:r>
            <a:endParaRPr lang="zh-CN" altLang="en-US" sz="2400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16" name="Freeform 9"/>
          <p:cNvSpPr/>
          <p:nvPr>
            <p:custDataLst>
              <p:tags r:id="rId2"/>
            </p:custDataLst>
          </p:nvPr>
        </p:nvSpPr>
        <p:spPr bwMode="gray">
          <a:xfrm rot="20934526">
            <a:off x="953135" y="2419985"/>
            <a:ext cx="7773035" cy="617855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flip="none" rotWithShape="true">
            <a:gsLst>
              <a:gs pos="0">
                <a:srgbClr val="22FF9B"/>
              </a:gs>
              <a:gs pos="100000">
                <a:srgbClr val="FFFFFF"/>
              </a:gs>
            </a:gsLst>
            <a:lin ang="0" scaled="true"/>
            <a:tileRect/>
          </a:gradFill>
          <a:ln w="9525">
            <a:solidFill>
              <a:schemeClr val="accent1">
                <a:lumMod val="75000"/>
                <a:alpha val="70000"/>
              </a:schemeClr>
            </a:solidFill>
            <a:round/>
          </a:ln>
          <a:scene3d>
            <a:camera prst="legacyPerspectiveTopRight">
              <a:rot lat="600000" lon="20999988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宋体" pitchFamily="2" charset="-122"/>
            </a:endParaRPr>
          </a:p>
        </p:txBody>
      </p:sp>
      <p:grpSp>
        <p:nvGrpSpPr>
          <p:cNvPr id="4" name="组 3"/>
          <p:cNvGrpSpPr/>
          <p:nvPr>
            <p:custDataLst>
              <p:tags r:id="rId3"/>
            </p:custDataLst>
          </p:nvPr>
        </p:nvGrpSpPr>
        <p:grpSpPr>
          <a:xfrm>
            <a:off x="66993" y="2571433"/>
            <a:ext cx="2009024" cy="922020"/>
            <a:chOff x="363786" y="5048901"/>
            <a:chExt cx="2009306" cy="1229617"/>
          </a:xfrm>
        </p:grpSpPr>
        <p:sp>
          <p:nvSpPr>
            <p:cNvPr id="17433" name="矩形 1"/>
            <p:cNvSpPr/>
            <p:nvPr>
              <p:custDataLst>
                <p:tags r:id="rId4"/>
              </p:custDataLst>
            </p:nvPr>
          </p:nvSpPr>
          <p:spPr>
            <a:xfrm>
              <a:off x="818394" y="5048901"/>
              <a:ext cx="1554698" cy="12296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80604020202020204" pitchFamily="34" charset="0"/>
              </a:pP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  <a:p>
              <a:pPr algn="ctr" eaLnBrk="1" hangingPunct="1"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登录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  <a:p>
              <a:pPr algn="ctr" eaLnBrk="1" hangingPunct="1">
                <a:buFont typeface="Arial" panose="02080604020202020204" pitchFamily="34" charset="0"/>
              </a:pPr>
              <a:r>
                <a:rPr lang="en-US" alt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“</a:t>
              </a: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榕教之窗</a:t>
              </a:r>
              <a:r>
                <a:rPr lang="en-US" alt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”</a:t>
              </a:r>
              <a:endParaRPr lang="en-US" altLang="zh-CN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  <p:sp>
          <p:nvSpPr>
            <p:cNvPr id="22" name="Oval 4"/>
            <p:cNvSpPr>
              <a:spLocks noChangeArrowheads="true"/>
            </p:cNvSpPr>
            <p:nvPr>
              <p:custDataLst>
                <p:tags r:id="rId5"/>
              </p:custDataLst>
            </p:nvPr>
          </p:nvSpPr>
          <p:spPr bwMode="gray">
            <a:xfrm>
              <a:off x="363786" y="5625177"/>
              <a:ext cx="600159" cy="616079"/>
            </a:xfrm>
            <a:prstGeom prst="ellipse">
              <a:avLst/>
            </a:prstGeom>
            <a:solidFill>
              <a:srgbClr val="E49514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3" name="Text Box 5"/>
            <p:cNvSpPr txBox="true">
              <a:spLocks noChangeArrowheads="true"/>
            </p:cNvSpPr>
            <p:nvPr>
              <p:custDataLst>
                <p:tags r:id="rId6"/>
              </p:custDataLst>
            </p:nvPr>
          </p:nvSpPr>
          <p:spPr bwMode="gray">
            <a:xfrm>
              <a:off x="395540" y="5733150"/>
              <a:ext cx="531887" cy="4932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  <a:cs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itchFamily="2" charset="-122"/>
                  <a:cs typeface="宋体" pitchFamily="2" charset="-122"/>
                </a:rPr>
                <a:t>01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" name="组 4"/>
          <p:cNvGrpSpPr/>
          <p:nvPr>
            <p:custDataLst>
              <p:tags r:id="rId7"/>
            </p:custDataLst>
          </p:nvPr>
        </p:nvGrpSpPr>
        <p:grpSpPr>
          <a:xfrm>
            <a:off x="1750378" y="3729990"/>
            <a:ext cx="2079924" cy="461963"/>
            <a:chOff x="363786" y="3393058"/>
            <a:chExt cx="2079004" cy="615785"/>
          </a:xfrm>
        </p:grpSpPr>
        <p:sp>
          <p:nvSpPr>
            <p:cNvPr id="24" name="Oval 8"/>
            <p:cNvSpPr>
              <a:spLocks noChangeArrowheads="true"/>
            </p:cNvSpPr>
            <p:nvPr>
              <p:custDataLst>
                <p:tags r:id="rId8"/>
              </p:custDataLst>
            </p:nvPr>
          </p:nvSpPr>
          <p:spPr bwMode="gray">
            <a:xfrm>
              <a:off x="363786" y="3393058"/>
              <a:ext cx="599810" cy="615785"/>
            </a:xfrm>
            <a:prstGeom prst="ellipse">
              <a:avLst/>
            </a:prstGeom>
            <a:solidFill>
              <a:srgbClr val="6E9349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5" name="Text Box 9"/>
            <p:cNvSpPr txBox="true">
              <a:spLocks noChangeArrowheads="true"/>
            </p:cNvSpPr>
            <p:nvPr>
              <p:custDataLst>
                <p:tags r:id="rId9"/>
              </p:custDataLst>
            </p:nvPr>
          </p:nvSpPr>
          <p:spPr bwMode="gray">
            <a:xfrm>
              <a:off x="395522" y="3492516"/>
              <a:ext cx="531577" cy="493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  <a:cs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itchFamily="2" charset="-122"/>
                  <a:cs typeface="宋体" pitchFamily="2" charset="-122"/>
                </a:rPr>
                <a:t>02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7432" name="矩形 2"/>
            <p:cNvSpPr/>
            <p:nvPr>
              <p:custDataLst>
                <p:tags r:id="rId10"/>
              </p:custDataLst>
            </p:nvPr>
          </p:nvSpPr>
          <p:spPr>
            <a:xfrm>
              <a:off x="939775" y="3427067"/>
              <a:ext cx="1503015" cy="4909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选择县</a:t>
              </a:r>
              <a:r>
                <a:rPr lang="en-US" alt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(</a:t>
              </a: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市</a:t>
              </a:r>
              <a:r>
                <a:rPr lang="en-US" alt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)</a:t>
              </a: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区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  <p:grpSp>
        <p:nvGrpSpPr>
          <p:cNvPr id="30" name="组 29"/>
          <p:cNvGrpSpPr/>
          <p:nvPr>
            <p:custDataLst>
              <p:tags r:id="rId11"/>
            </p:custDataLst>
          </p:nvPr>
        </p:nvGrpSpPr>
        <p:grpSpPr>
          <a:xfrm>
            <a:off x="2159000" y="2211388"/>
            <a:ext cx="600075" cy="461962"/>
            <a:chOff x="3172098" y="4329057"/>
            <a:chExt cx="599931" cy="615552"/>
          </a:xfrm>
        </p:grpSpPr>
        <p:sp>
          <p:nvSpPr>
            <p:cNvPr id="26" name="Oval 12"/>
            <p:cNvSpPr>
              <a:spLocks noChangeArrowheads="true"/>
            </p:cNvSpPr>
            <p:nvPr>
              <p:custDataLst>
                <p:tags r:id="rId12"/>
              </p:custDataLst>
            </p:nvPr>
          </p:nvSpPr>
          <p:spPr bwMode="gray">
            <a:xfrm>
              <a:off x="3172098" y="4329057"/>
              <a:ext cx="599931" cy="615552"/>
            </a:xfrm>
            <a:prstGeom prst="ellipse">
              <a:avLst/>
            </a:prstGeom>
            <a:solidFill>
              <a:srgbClr val="5EB4B4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7" name="Text Box 13"/>
            <p:cNvSpPr txBox="true">
              <a:spLocks noChangeArrowheads="true"/>
            </p:cNvSpPr>
            <p:nvPr>
              <p:custDataLst>
                <p:tags r:id="rId13"/>
              </p:custDataLst>
            </p:nvPr>
          </p:nvSpPr>
          <p:spPr bwMode="gray">
            <a:xfrm>
              <a:off x="3203840" y="4436936"/>
              <a:ext cx="531685" cy="49286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  <a:cs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itchFamily="2" charset="-122"/>
                  <a:cs typeface="宋体" pitchFamily="2" charset="-122"/>
                </a:rPr>
                <a:t>03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15360" name="组 15359"/>
          <p:cNvGrpSpPr/>
          <p:nvPr>
            <p:custDataLst>
              <p:tags r:id="rId14"/>
            </p:custDataLst>
          </p:nvPr>
        </p:nvGrpSpPr>
        <p:grpSpPr>
          <a:xfrm>
            <a:off x="3851593" y="3279140"/>
            <a:ext cx="1964853" cy="461963"/>
            <a:chOff x="2524026" y="1444898"/>
            <a:chExt cx="1964048" cy="615785"/>
          </a:xfrm>
        </p:grpSpPr>
        <p:sp>
          <p:nvSpPr>
            <p:cNvPr id="28" name="Oval 16"/>
            <p:cNvSpPr>
              <a:spLocks noChangeArrowheads="true"/>
            </p:cNvSpPr>
            <p:nvPr>
              <p:custDataLst>
                <p:tags r:id="rId15"/>
              </p:custDataLst>
            </p:nvPr>
          </p:nvSpPr>
          <p:spPr bwMode="gray">
            <a:xfrm>
              <a:off x="2524026" y="1444898"/>
              <a:ext cx="599829" cy="615785"/>
            </a:xfrm>
            <a:prstGeom prst="ellipse">
              <a:avLst/>
            </a:prstGeom>
            <a:solidFill>
              <a:srgbClr val="90A8B0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9" name="Text Box 17"/>
            <p:cNvSpPr txBox="true">
              <a:spLocks noChangeArrowheads="true"/>
            </p:cNvSpPr>
            <p:nvPr>
              <p:custDataLst>
                <p:tags r:id="rId16"/>
              </p:custDataLst>
            </p:nvPr>
          </p:nvSpPr>
          <p:spPr bwMode="gray">
            <a:xfrm>
              <a:off x="2555763" y="1552820"/>
              <a:ext cx="531594" cy="493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  <a:cs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itchFamily="2" charset="-122"/>
                  <a:cs typeface="宋体" pitchFamily="2" charset="-122"/>
                </a:rPr>
                <a:t>04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7426" name="矩形 30"/>
            <p:cNvSpPr/>
            <p:nvPr>
              <p:custDataLst>
                <p:tags r:id="rId17"/>
              </p:custDataLst>
            </p:nvPr>
          </p:nvSpPr>
          <p:spPr>
            <a:xfrm>
              <a:off x="3162737" y="1515304"/>
              <a:ext cx="1325337" cy="4909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选择幼儿园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  <p:grpSp>
        <p:nvGrpSpPr>
          <p:cNvPr id="15363" name="组 15362"/>
          <p:cNvGrpSpPr/>
          <p:nvPr>
            <p:custDataLst>
              <p:tags r:id="rId18"/>
            </p:custDataLst>
          </p:nvPr>
        </p:nvGrpSpPr>
        <p:grpSpPr>
          <a:xfrm>
            <a:off x="6156325" y="2643505"/>
            <a:ext cx="1721452" cy="461690"/>
            <a:chOff x="5260330" y="1126952"/>
            <a:chExt cx="1721065" cy="615950"/>
          </a:xfrm>
        </p:grpSpPr>
        <p:sp>
          <p:nvSpPr>
            <p:cNvPr id="17421" name="Oval 4"/>
            <p:cNvSpPr/>
            <p:nvPr>
              <p:custDataLst>
                <p:tags r:id="rId19"/>
              </p:custDataLst>
            </p:nvPr>
          </p:nvSpPr>
          <p:spPr>
            <a:xfrm>
              <a:off x="5260330" y="1126952"/>
              <a:ext cx="600075" cy="615950"/>
            </a:xfrm>
            <a:prstGeom prst="ellipse">
              <a:avLst/>
            </a:prstGeom>
            <a:solidFill>
              <a:schemeClr val="accent2">
                <a:alpha val="79999"/>
              </a:schemeClr>
            </a:soli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80604020202020204" pitchFamily="34" charset="0"/>
              </a:pPr>
              <a:endParaRPr lang="zh-CN" altLang="en-US" dirty="0">
                <a:latin typeface="Arial" panose="02080604020202020204" pitchFamily="34" charset="0"/>
              </a:endParaRPr>
            </a:p>
          </p:txBody>
        </p:sp>
        <p:sp>
          <p:nvSpPr>
            <p:cNvPr id="17422" name="Text Box 5"/>
            <p:cNvSpPr txBox="true"/>
            <p:nvPr>
              <p:custDataLst>
                <p:tags r:id="rId20"/>
              </p:custDataLst>
            </p:nvPr>
          </p:nvSpPr>
          <p:spPr>
            <a:xfrm>
              <a:off x="5292080" y="1234901"/>
              <a:ext cx="531812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  <a:buFont typeface="Arial" panose="0208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06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423" name="矩形 15361"/>
            <p:cNvSpPr/>
            <p:nvPr>
              <p:custDataLst>
                <p:tags r:id="rId21"/>
              </p:custDataLst>
            </p:nvPr>
          </p:nvSpPr>
          <p:spPr>
            <a:xfrm>
              <a:off x="5884362" y="1251195"/>
              <a:ext cx="1097033" cy="4913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完成报名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  <p:grpSp>
        <p:nvGrpSpPr>
          <p:cNvPr id="15364" name="组 15363"/>
          <p:cNvGrpSpPr/>
          <p:nvPr>
            <p:custDataLst>
              <p:tags r:id="rId22"/>
            </p:custDataLst>
          </p:nvPr>
        </p:nvGrpSpPr>
        <p:grpSpPr>
          <a:xfrm>
            <a:off x="4283710" y="1779905"/>
            <a:ext cx="2259965" cy="468030"/>
            <a:chOff x="6132165" y="3565402"/>
            <a:chExt cx="2259285" cy="623564"/>
          </a:xfrm>
        </p:grpSpPr>
        <p:sp>
          <p:nvSpPr>
            <p:cNvPr id="17418" name="Oval 8"/>
            <p:cNvSpPr/>
            <p:nvPr>
              <p:custDataLst>
                <p:tags r:id="rId23"/>
              </p:custDataLst>
            </p:nvPr>
          </p:nvSpPr>
          <p:spPr>
            <a:xfrm>
              <a:off x="6132165" y="3573016"/>
              <a:ext cx="600075" cy="615950"/>
            </a:xfrm>
            <a:prstGeom prst="ellipse">
              <a:avLst/>
            </a:prstGeom>
            <a:solidFill>
              <a:schemeClr val="hlink">
                <a:alpha val="79999"/>
              </a:schemeClr>
            </a:soli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80604020202020204" pitchFamily="34" charset="0"/>
              </a:pPr>
              <a:endParaRPr lang="zh-CN" altLang="en-US" dirty="0">
                <a:latin typeface="Arial" panose="02080604020202020204" pitchFamily="34" charset="0"/>
              </a:endParaRPr>
            </a:p>
          </p:txBody>
        </p:sp>
        <p:sp>
          <p:nvSpPr>
            <p:cNvPr id="17419" name="Text Box 9"/>
            <p:cNvSpPr txBox="true"/>
            <p:nvPr>
              <p:custDataLst>
                <p:tags r:id="rId24"/>
              </p:custDataLst>
            </p:nvPr>
          </p:nvSpPr>
          <p:spPr>
            <a:xfrm>
              <a:off x="6163915" y="3680965"/>
              <a:ext cx="531812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  <a:buFont typeface="Arial" panose="0208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05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420" name="矩形 39"/>
            <p:cNvSpPr/>
            <p:nvPr>
              <p:custDataLst>
                <p:tags r:id="rId25"/>
              </p:custDataLst>
            </p:nvPr>
          </p:nvSpPr>
          <p:spPr>
            <a:xfrm>
              <a:off x="6780305" y="3565402"/>
              <a:ext cx="1611145" cy="4906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  <a:sym typeface="+mn-ea"/>
                </a:rPr>
                <a:t>填写报名信息</a:t>
              </a:r>
              <a:endParaRPr lang="zh-CN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  <p:sp>
        <p:nvSpPr>
          <p:cNvPr id="2" name="文本框 1"/>
          <p:cNvSpPr txBox="true"/>
          <p:nvPr>
            <p:custDataLst>
              <p:tags r:id="rId26"/>
            </p:custDataLst>
          </p:nvPr>
        </p:nvSpPr>
        <p:spPr>
          <a:xfrm>
            <a:off x="2759075" y="2258060"/>
            <a:ext cx="1701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hangingPunct="1">
              <a:spcAft>
                <a:spcPts val="600"/>
              </a:spcAft>
              <a:buClrTx/>
              <a:buSzTx/>
              <a:buNone/>
            </a:pPr>
            <a:r>
              <a:rPr lang="zh-CN" altLang="en-US" sz="18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查看招生引导</a:t>
            </a:r>
            <a:endParaRPr lang="zh-CN" altLang="en-US" sz="1800" b="1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grpSp>
        <p:nvGrpSpPr>
          <p:cNvPr id="6" name="组 15363"/>
          <p:cNvGrpSpPr/>
          <p:nvPr>
            <p:custDataLst>
              <p:tags r:id="rId27"/>
            </p:custDataLst>
          </p:nvPr>
        </p:nvGrpSpPr>
        <p:grpSpPr>
          <a:xfrm>
            <a:off x="6732270" y="993140"/>
            <a:ext cx="2130519" cy="491490"/>
            <a:chOff x="6323243" y="1743072"/>
            <a:chExt cx="2129878" cy="654821"/>
          </a:xfrm>
        </p:grpSpPr>
        <p:sp>
          <p:nvSpPr>
            <p:cNvPr id="7" name="Oval 8"/>
            <p:cNvSpPr/>
            <p:nvPr>
              <p:custDataLst>
                <p:tags r:id="rId28"/>
              </p:custDataLst>
            </p:nvPr>
          </p:nvSpPr>
          <p:spPr>
            <a:xfrm>
              <a:off x="6323243" y="1743072"/>
              <a:ext cx="600075" cy="615950"/>
            </a:xfrm>
            <a:prstGeom prst="ellipse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5400000" scaled="false"/>
            </a:gra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80604020202020204" pitchFamily="34" charset="0"/>
              </a:pPr>
              <a:endParaRPr lang="zh-CN" altLang="en-US" dirty="0">
                <a:latin typeface="Arial" panose="02080604020202020204" pitchFamily="34" charset="0"/>
              </a:endParaRPr>
            </a:p>
          </p:txBody>
        </p:sp>
        <p:sp>
          <p:nvSpPr>
            <p:cNvPr id="8" name="Text Box 9"/>
            <p:cNvSpPr txBox="true"/>
            <p:nvPr>
              <p:custDataLst>
                <p:tags r:id="rId29"/>
              </p:custDataLst>
            </p:nvPr>
          </p:nvSpPr>
          <p:spPr>
            <a:xfrm>
              <a:off x="6367044" y="1831905"/>
              <a:ext cx="531970" cy="5659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p>
              <a:pPr algn="ctr" eaLnBrk="1" hangingPunct="1">
                <a:spcBef>
                  <a:spcPct val="50000"/>
                </a:spcBef>
                <a:buFont typeface="Arial" panose="0208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07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9" name="矩形 39"/>
            <p:cNvSpPr/>
            <p:nvPr>
              <p:custDataLst>
                <p:tags r:id="rId30"/>
              </p:custDataLst>
            </p:nvPr>
          </p:nvSpPr>
          <p:spPr>
            <a:xfrm>
              <a:off x="6899109" y="1832001"/>
              <a:ext cx="1554012" cy="4906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spcAft>
                  <a:spcPts val="600"/>
                </a:spcAft>
                <a:buFont typeface="Arial" panose="02080604020202020204" pitchFamily="34" charset="0"/>
              </a:pPr>
              <a:r>
                <a:rPr lang="zh-CN" altLang="en-US" b="1" dirty="0">
                  <a:solidFill>
                    <a:srgbClr val="606060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rPr>
                <a:t>报名信息管理</a:t>
              </a:r>
              <a:endParaRPr lang="zh-CN" altLang="en-US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</a:endParaRPr>
            </a:p>
          </p:txBody>
        </p:sp>
      </p:grpSp>
    </p:spTree>
  </p:cSld>
  <p:clrMapOvr>
    <a:masterClrMapping/>
  </p:clrMapOvr>
  <p:transition spd="slow" advTm="13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5" name="文本框 2"/>
          <p:cNvSpPr txBox="true"/>
          <p:nvPr/>
        </p:nvSpPr>
        <p:spPr>
          <a:xfrm>
            <a:off x="0" y="528955"/>
            <a:ext cx="9144000" cy="1060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     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报名时间：6月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22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日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9:00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—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6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月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28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日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18:00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      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访问“榕教之窗”网站地址：</a:t>
            </a:r>
            <a:r>
              <a:rPr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https://rjzc.fzedu.pub/home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（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建议使用谷歌浏览器或360极速模式浏览器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），点击“登录”，使用</a:t>
            </a:r>
            <a:r>
              <a:rPr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e福州app</a:t>
            </a:r>
            <a:r>
              <a:rPr lang="zh-CN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或闽政通</a:t>
            </a: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app</a:t>
            </a:r>
            <a:r>
              <a:rPr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扫描登录或</a:t>
            </a:r>
            <a:r>
              <a:rPr lang="zh-CN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用户密码</a:t>
            </a:r>
            <a:r>
              <a:rPr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登录</a:t>
            </a: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。</a:t>
            </a:r>
            <a:endParaRPr lang="en-US" altLang="zh-CN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18437" name="标题 1"/>
          <p:cNvSpPr>
            <a:spLocks noGrp="true"/>
          </p:cNvSpPr>
          <p:nvPr>
            <p:ph type="ctrTitle" idx="4294967295"/>
          </p:nvPr>
        </p:nvSpPr>
        <p:spPr>
          <a:xfrm>
            <a:off x="971550" y="205105"/>
            <a:ext cx="8087995" cy="347345"/>
          </a:xfrm>
        </p:spPr>
        <p:txBody>
          <a:bodyPr vert="horz" wrap="square" lIns="91440" tIns="45720" rIns="91440" bIns="45720" anchor="b"/>
          <a:p>
            <a:pPr algn="l"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报名操作步骤之一：</a:t>
            </a:r>
            <a:r>
              <a:rPr lang="zh-CN" altLang="en-US" sz="1600" b="1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登录</a:t>
            </a:r>
            <a:r>
              <a:rPr lang="en-US" altLang="zh-CN" sz="1600" b="1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“</a:t>
            </a:r>
            <a:r>
              <a:rPr lang="zh-CN" altLang="en-US" sz="1600" b="1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榕教之窗</a:t>
            </a:r>
            <a:r>
              <a:rPr lang="en-US" altLang="zh-CN" sz="1600" b="1" kern="1200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cs typeface="宋体" pitchFamily="2" charset="-122"/>
              </a:rPr>
              <a:t>”</a:t>
            </a:r>
            <a:endParaRPr lang="en-US" altLang="zh-CN" sz="1600" b="1" kern="1200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cs typeface="宋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813" y="517525"/>
            <a:ext cx="805180" cy="414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en-US" altLang="zh-CN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       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true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4970" y="1708150"/>
            <a:ext cx="4268470" cy="2512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true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32045" y="1635760"/>
            <a:ext cx="3817620" cy="2954020"/>
          </a:xfrm>
          <a:prstGeom prst="rect">
            <a:avLst/>
          </a:prstGeom>
        </p:spPr>
      </p:pic>
    </p:spTree>
  </p:cSld>
  <p:clrMapOvr>
    <a:masterClrMapping/>
  </p:clrMapOvr>
  <p:transition spd="slow" advTm="19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9" name="文本框 2"/>
          <p:cNvSpPr txBox="true"/>
          <p:nvPr/>
        </p:nvSpPr>
        <p:spPr>
          <a:xfrm>
            <a:off x="214313" y="733425"/>
            <a:ext cx="8929687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80604020202020204" pitchFamily="34" charset="0"/>
            </a:pPr>
            <a:r>
              <a:rPr lang="zh-CN" altLang="en-US" sz="1400" dirty="0">
                <a:latin typeface="微软雅黑" panose="020B0502040204020203" pitchFamily="34" charset="-122"/>
                <a:ea typeface="微软雅黑" panose="020B0502040204020203" pitchFamily="34" charset="-122"/>
              </a:rPr>
              <a:t>点击进入【榕教招生-幼儿园招生】，选择辖区。 </a:t>
            </a:r>
            <a:endParaRPr lang="zh-CN" altLang="en-US" sz="14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20487" name="标题 1"/>
          <p:cNvSpPr txBox="true"/>
          <p:nvPr/>
        </p:nvSpPr>
        <p:spPr>
          <a:xfrm>
            <a:off x="925513" y="133350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预约操作步骤之二：</a:t>
            </a:r>
            <a:r>
              <a:rPr lang="zh-CN" altLang="en-US" sz="1600" b="1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选择辖区</a:t>
            </a:r>
            <a:endParaRPr lang="zh-CN" altLang="en-US" sz="1600" b="1" dirty="0">
              <a:solidFill>
                <a:srgbClr val="606060"/>
              </a:solidFill>
              <a:latin typeface="Arial" panose="02080604020202020204" pitchFamily="34" charset="0"/>
              <a:ea typeface="微软雅黑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435" y="2768600"/>
            <a:ext cx="974725" cy="3492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true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3850" y="1275080"/>
            <a:ext cx="4122420" cy="1939925"/>
          </a:xfrm>
          <a:prstGeom prst="rect">
            <a:avLst/>
          </a:prstGeom>
        </p:spPr>
      </p:pic>
      <p:pic>
        <p:nvPicPr>
          <p:cNvPr id="5" name="图片 4" descr="QQ_177848702364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465" y="1147445"/>
            <a:ext cx="4514215" cy="2704465"/>
          </a:xfrm>
          <a:prstGeom prst="rect">
            <a:avLst/>
          </a:prstGeom>
        </p:spPr>
      </p:pic>
      <p:sp>
        <p:nvSpPr>
          <p:cNvPr id="4" name="矩形标注 1073742866"/>
          <p:cNvSpPr/>
          <p:nvPr>
            <p:custDataLst>
              <p:tags r:id="rId6"/>
            </p:custDataLst>
          </p:nvPr>
        </p:nvSpPr>
        <p:spPr>
          <a:xfrm>
            <a:off x="5581650" y="1347470"/>
            <a:ext cx="3114675" cy="1153160"/>
          </a:xfrm>
          <a:prstGeom prst="wedgeRectCallout">
            <a:avLst>
              <a:gd name="adj1" fmla="val -30133"/>
              <a:gd name="adj2" fmla="val 74165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请选择辖区：</a:t>
            </a:r>
            <a:endParaRPr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1.</a:t>
            </a:r>
            <a:r>
              <a:rPr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适龄儿童按户口选择辖区</a:t>
            </a:r>
            <a:endParaRPr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2.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辖区</a:t>
            </a:r>
            <a:r>
              <a:rPr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外户口适龄儿童按父母的居住证/往来大陆通行证/台湾居民居住证选择辖区</a:t>
            </a:r>
            <a:endParaRPr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</p:spTree>
  </p:cSld>
  <p:clrMapOvr>
    <a:masterClrMapping/>
  </p:clrMapOvr>
  <p:transition spd="slow" advTm="21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tru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true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5650" y="843280"/>
            <a:ext cx="7242810" cy="3841750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827405" y="194945"/>
            <a:ext cx="8150860" cy="34798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l" eaLnBrk="1" hangingPunct="1">
              <a:spcAft>
                <a:spcPts val="600"/>
              </a:spcAft>
              <a:buClrTx/>
              <a:buSzTx/>
              <a:buNone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报名操作步骤之三：</a:t>
            </a:r>
            <a:r>
              <a:rPr lang="zh-CN" altLang="en-US" sz="1600" b="1" dirty="0">
                <a:solidFill>
                  <a:srgbClr val="606060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查看招生引导</a:t>
            </a:r>
            <a:endParaRPr lang="zh-CN" altLang="en-US" sz="1600" b="1" dirty="0">
              <a:solidFill>
                <a:srgbClr val="606060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975" y="3899535"/>
            <a:ext cx="787400" cy="196850"/>
          </a:xfrm>
          <a:prstGeom prst="rect">
            <a:avLst/>
          </a:prstGeom>
        </p:spPr>
      </p:pic>
      <p:sp>
        <p:nvSpPr>
          <p:cNvPr id="25603" name="矩形标注 1073742923"/>
          <p:cNvSpPr/>
          <p:nvPr>
            <p:custDataLst>
              <p:tags r:id="rId5"/>
            </p:custDataLst>
          </p:nvPr>
        </p:nvSpPr>
        <p:spPr>
          <a:xfrm>
            <a:off x="2051685" y="3651885"/>
            <a:ext cx="1383665" cy="575310"/>
          </a:xfrm>
          <a:prstGeom prst="wedgeRectCallout">
            <a:avLst>
              <a:gd name="adj1" fmla="val -68277"/>
              <a:gd name="adj2" fmla="val 27924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可下载查看各辖区招生政策文件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5" name="图片 4" descr="QQ_1778487094881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355" y="4155440"/>
            <a:ext cx="2604770" cy="508635"/>
          </a:xfrm>
          <a:prstGeom prst="rect">
            <a:avLst/>
          </a:prstGeom>
        </p:spPr>
      </p:pic>
      <p:sp>
        <p:nvSpPr>
          <p:cNvPr id="6" name="文本框 5"/>
          <p:cNvSpPr txBox="true"/>
          <p:nvPr/>
        </p:nvSpPr>
        <p:spPr>
          <a:xfrm>
            <a:off x="3059430" y="1347470"/>
            <a:ext cx="337185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chemeClr val="tx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2026</a:t>
            </a:r>
            <a:r>
              <a:rPr lang="zh-CN" altLang="en-US" sz="1400">
                <a:solidFill>
                  <a:schemeClr val="tx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年</a:t>
            </a:r>
            <a:r>
              <a:rPr lang="en-US" altLang="zh-CN" sz="1400">
                <a:solidFill>
                  <a:schemeClr val="tx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XX</a:t>
            </a:r>
            <a:r>
              <a:rPr lang="zh-CN" altLang="en-US" sz="1400">
                <a:solidFill>
                  <a:schemeClr val="tx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区</a:t>
            </a:r>
            <a:r>
              <a:rPr lang="en-US" altLang="zh-CN" sz="1400">
                <a:solidFill>
                  <a:schemeClr val="tx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/</a:t>
            </a:r>
            <a:r>
              <a:rPr lang="zh-CN" altLang="en-US" sz="1400">
                <a:solidFill>
                  <a:schemeClr val="tx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县幼儿园招生日程安排</a:t>
            </a:r>
            <a:endParaRPr lang="zh-CN" altLang="en-US" sz="1400">
              <a:solidFill>
                <a:schemeClr val="tx1"/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true">
            <a:off x="5076190" y="3304540"/>
            <a:ext cx="613410" cy="99504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tru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true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QQ_177848733956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699770"/>
            <a:ext cx="5865495" cy="4168140"/>
          </a:xfrm>
          <a:prstGeom prst="rect">
            <a:avLst/>
          </a:prstGeom>
        </p:spPr>
      </p:pic>
      <p:sp>
        <p:nvSpPr>
          <p:cNvPr id="22531" name="标题 1"/>
          <p:cNvSpPr txBox="true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8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报名操作步骤之四：</a:t>
            </a:r>
            <a:r>
              <a:rPr lang="zh-CN" altLang="en-US" sz="1600" b="1" dirty="0">
                <a:solidFill>
                  <a:srgbClr val="606060"/>
                </a:solidFill>
                <a:latin typeface="Arial" panose="02080604020202020204" pitchFamily="34" charset="0"/>
                <a:ea typeface="微软雅黑" panose="020B0502040204020203" pitchFamily="34" charset="-122"/>
              </a:rPr>
              <a:t>选择幼儿园</a:t>
            </a:r>
            <a:endParaRPr lang="en-US" altLang="zh-CN" sz="1600" b="1" dirty="0">
              <a:solidFill>
                <a:srgbClr val="606060"/>
              </a:solidFill>
              <a:latin typeface="Arial" panose="02080604020202020204" pitchFamily="34" charset="0"/>
              <a:ea typeface="微软雅黑" panose="020B0502040204020203" pitchFamily="34" charset="-122"/>
            </a:endParaRPr>
          </a:p>
        </p:txBody>
      </p:sp>
      <p:sp>
        <p:nvSpPr>
          <p:cNvPr id="25603" name="矩形标注 1073742923"/>
          <p:cNvSpPr/>
          <p:nvPr>
            <p:custDataLst>
              <p:tags r:id="rId3"/>
            </p:custDataLst>
          </p:nvPr>
        </p:nvSpPr>
        <p:spPr>
          <a:xfrm>
            <a:off x="3275965" y="1059180"/>
            <a:ext cx="1283335" cy="586740"/>
          </a:xfrm>
          <a:prstGeom prst="wedgeRectCallout">
            <a:avLst>
              <a:gd name="adj1" fmla="val -5764"/>
              <a:gd name="adj2" fmla="val 121428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输入园所名称查询幼儿园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12" name="矩形标注 1073742923"/>
          <p:cNvSpPr/>
          <p:nvPr>
            <p:custDataLst>
              <p:tags r:id="rId4"/>
            </p:custDataLst>
          </p:nvPr>
        </p:nvSpPr>
        <p:spPr>
          <a:xfrm>
            <a:off x="4787900" y="1050925"/>
            <a:ext cx="1283335" cy="586740"/>
          </a:xfrm>
          <a:prstGeom prst="wedgeRectCallout">
            <a:avLst>
              <a:gd name="adj1" fmla="val -46486"/>
              <a:gd name="adj2" fmla="val 109632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b="1" dirty="0">
                <a:latin typeface="微软雅黑" panose="020B0502040204020203" pitchFamily="34" charset="-122"/>
                <a:ea typeface="微软雅黑" panose="020B0502040204020203" pitchFamily="34" charset="-122"/>
              </a:rPr>
              <a:t>点击切换根据所属街道查询</a:t>
            </a:r>
            <a:endParaRPr lang="zh-CN" altLang="en-US" sz="1200" b="1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21510" name="矩形标注 1073742868"/>
          <p:cNvSpPr/>
          <p:nvPr>
            <p:custDataLst>
              <p:tags r:id="rId5"/>
            </p:custDataLst>
          </p:nvPr>
        </p:nvSpPr>
        <p:spPr>
          <a:xfrm>
            <a:off x="1331595" y="2715260"/>
            <a:ext cx="2318385" cy="1434465"/>
          </a:xfrm>
          <a:prstGeom prst="wedgeRectCallout">
            <a:avLst>
              <a:gd name="adj1" fmla="val -68433"/>
              <a:gd name="adj2" fmla="val -11846"/>
            </a:avLst>
          </a:prstGeom>
          <a:solidFill>
            <a:srgbClr val="FFFFFF"/>
          </a:solidFill>
          <a:ln w="381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l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找到要报名的幼儿园点击【报名】。</a:t>
            </a:r>
            <a:endParaRPr lang="zh-CN" altLang="en-US" sz="12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altLang="en-US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注：7月</a:t>
            </a:r>
            <a:r>
              <a:rPr lang="en-US" altLang="zh-CN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11</a:t>
            </a:r>
            <a:r>
              <a:rPr lang="zh-CN" altLang="en-US" sz="1200" dirty="0"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日9:00起，家长可在此查看幼儿园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是否有剩余学位，尚未被录取的可线下前往报名。</a:t>
            </a:r>
            <a:endParaRPr lang="zh-CN" altLang="en-US"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  <a:p>
            <a:pPr algn="ctr" eaLnBrk="1" hangingPunct="1">
              <a:lnSpc>
                <a:spcPts val="2000"/>
              </a:lnSpc>
              <a:buFont typeface="Arial" panose="02080604020202020204" pitchFamily="34" charset="0"/>
            </a:pPr>
            <a:endParaRPr lang="zh-CN" altLang="en-US" sz="1200" dirty="0"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sp>
        <p:nvSpPr>
          <p:cNvPr id="13" name="矩形标注 1073742866"/>
          <p:cNvSpPr/>
          <p:nvPr>
            <p:custDataLst>
              <p:tags r:id="rId6"/>
            </p:custDataLst>
          </p:nvPr>
        </p:nvSpPr>
        <p:spPr>
          <a:xfrm>
            <a:off x="4139565" y="2715260"/>
            <a:ext cx="1168400" cy="506730"/>
          </a:xfrm>
          <a:prstGeom prst="wedgeRectCallout">
            <a:avLst>
              <a:gd name="adj1" fmla="val 41824"/>
              <a:gd name="adj2" fmla="val 95896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80604020202020204" pitchFamily="34" charset="0"/>
            </a:pPr>
            <a:r>
              <a:rPr lang="zh-CN" sz="1200" dirty="0">
                <a:solidFill>
                  <a:srgbClr val="FF0000"/>
                </a:solidFill>
                <a:latin typeface="微软雅黑" panose="020B0502040204020203" pitchFamily="34" charset="-122"/>
                <a:ea typeface="微软雅黑" panose="020B0502040204020203" pitchFamily="34" charset="-122"/>
              </a:rPr>
              <a:t>可点击查看幼儿园招生公告。</a:t>
            </a:r>
            <a:endParaRPr lang="zh-CN" altLang="en-US" sz="1200" dirty="0">
              <a:solidFill>
                <a:srgbClr val="FF0000"/>
              </a:solidFill>
              <a:latin typeface="微软雅黑" panose="020B0502040204020203" pitchFamily="34" charset="-122"/>
              <a:ea typeface="微软雅黑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true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71235" y="2499995"/>
            <a:ext cx="2873375" cy="1434465"/>
          </a:xfrm>
          <a:prstGeom prst="rect">
            <a:avLst/>
          </a:prstGeom>
        </p:spPr>
      </p:pic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2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true"/>
      <p:bldP spid="12" grpId="0" bldLvl="0" animBg="true"/>
      <p:bldP spid="21510" grpId="0" bldLvl="0" animBg="true"/>
      <p:bldP spid="13" grpId="0" bldLvl="0" animBg="true"/>
    </p:bldLst>
  </p:timing>
</p:sld>
</file>

<file path=ppt/tags/tag1.xml><?xml version="1.0" encoding="utf-8"?>
<p:tagLst xmlns:p="http://schemas.openxmlformats.org/presentationml/2006/main">
  <p:tag name="KSO_WM_DIAGRAM_VIRTUALLY_FRAME" val="{&quot;height&quot;:342.126062992126,&quot;left&quot;:66,&quot;top&quot;:64.62503937007874,&quot;width&quot;:442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14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15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16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17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18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19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.xml><?xml version="1.0" encoding="utf-8"?>
<p:tagLst xmlns:p="http://schemas.openxmlformats.org/presentationml/2006/main">
  <p:tag name="KSO_WM_DIAGRAM_VIRTUALLY_FRAME" val="{&quot;height&quot;:283.92607842629957,&quot;left&quot;:66,&quot;top&quot;:64.62503937007874,&quot;width&quot;:442}"/>
</p:tagLst>
</file>

<file path=ppt/tags/tag20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1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2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3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4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5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6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7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8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29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3.xml><?xml version="1.0" encoding="utf-8"?>
<p:tagLst xmlns:p="http://schemas.openxmlformats.org/presentationml/2006/main">
  <p:tag name="KSO_WM_DIAGRAM_VIRTUALLY_FRAME" val="{&quot;height&quot;:342.126062992126,&quot;left&quot;:66,&quot;top&quot;:64.62503937007874,&quot;width&quot;:442}"/>
</p:tagLst>
</file>

<file path=ppt/tags/tag30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31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32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33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34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35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36.xml><?xml version="1.0" encoding="utf-8"?>
<p:tagLst xmlns:p="http://schemas.openxmlformats.org/presentationml/2006/main">
  <p:tag name="KSO_WM_DIAGRAM_VIRTUALLY_FRAME" val="{&quot;height&quot;:291.1250592625309,&quot;left&quot;:2.77503937007874,&quot;top&quot;:78.19998010754782,&quot;width&quot;:695.0823904940503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291.1250592625309,&quot;left&quot;:2.77503937007874,&quot;top&quot;:78.19998010754782,&quot;width&quot;:695.0823904940503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291.1250592625309,&quot;left&quot;:2.77503937007874,&quot;top&quot;:78.19998010754782,&quot;width&quot;:695.0823904940503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291.1250592625309,&quot;left&quot;:2.77503937007874,&quot;top&quot;:78.19998010754782,&quot;width&quot;:695.0823904940503}"/>
</p:tagLst>
</file>

<file path=ppt/tags/tag4.xml><?xml version="1.0" encoding="utf-8"?>
<p:tagLst xmlns:p="http://schemas.openxmlformats.org/presentationml/2006/main">
  <p:tag name="KSO_WM_DIAGRAM_VIRTUALLY_FRAME" val="{&quot;height&quot;:342.126062992126,&quot;left&quot;:66,&quot;top&quot;:64.62503937007874,&quot;width&quot;:442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342.126062992126,&quot;left&quot;:66,&quot;top&quot;:64.62503937007874,&quot;width&quot;:442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342.126062992126,&quot;left&quot;:66,&quot;top&quot;:64.62503937007874,&quot;width&quot;:442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62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63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64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65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66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67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68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69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.xml><?xml version="1.0" encoding="utf-8"?>
<p:tagLst xmlns:p="http://schemas.openxmlformats.org/presentationml/2006/main">
  <p:tag name="KSO_WM_DIAGRAM_VIRTUALLY_FRAME" val="{&quot;height&quot;:283.92607842629957,&quot;left&quot;:66,&quot;top&quot;:64.62503937007874,&quot;width&quot;:442}"/>
</p:tagLst>
</file>

<file path=ppt/tags/tag70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1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2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3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4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5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6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7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8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79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8.xml><?xml version="1.0" encoding="utf-8"?>
<p:tagLst xmlns:p="http://schemas.openxmlformats.org/presentationml/2006/main">
  <p:tag name="KSO_WM_DIAGRAM_VIRTUALLY_FRAME" val="{&quot;height&quot;:342.126062992126,&quot;left&quot;:66,&quot;top&quot;:64.62503937007874,&quot;width&quot;:442}"/>
</p:tagLst>
</file>

<file path=ppt/tags/tag80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81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82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83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84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85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86.xml><?xml version="1.0" encoding="utf-8"?>
<p:tagLst xmlns:p="http://schemas.openxmlformats.org/presentationml/2006/main">
  <p:tag name="KSO_WM_DIAGRAM_VIRTUALLY_FRAME" val="{&quot;height&quot;:291.1250592625309,&quot;left&quot;:2.77503937007873,&quot;top&quot;:78.19998010754782,&quot;width&quot;:695.0823904940504}"/>
</p:tagLst>
</file>

<file path=ppt/tags/tag87.xml><?xml version="1.0" encoding="utf-8"?>
<p:tagLst xmlns:p="http://schemas.openxmlformats.org/presentationml/2006/main">
  <p:tag name="KSO_WM_BEAUTIFY_FLAG" val=""/>
  <p:tag name="KSO_WM_DIAGRAM_VIRTUALLY_FRAME" val="{&quot;height&quot;:291.1250592625309,&quot;left&quot;:2.77503937007873,&quot;top&quot;:78.19998010754782,&quot;width&quot;:695.0823904940504}"/>
</p:tagLst>
</file>

<file path=ppt/tags/tag88.xml><?xml version="1.0" encoding="utf-8"?>
<p:tagLst xmlns:p="http://schemas.openxmlformats.org/presentationml/2006/main">
  <p:tag name="KSO_WM_BEAUTIFY_FLAG" val=""/>
  <p:tag name="KSO_WM_DIAGRAM_VIRTUALLY_FRAME" val="{&quot;height&quot;:291.1250592625309,&quot;left&quot;:2.77503937007873,&quot;top&quot;:78.19998010754782,&quot;width&quot;:695.0823904940504}"/>
</p:tagLst>
</file>

<file path=ppt/tags/tag89.xml><?xml version="1.0" encoding="utf-8"?>
<p:tagLst xmlns:p="http://schemas.openxmlformats.org/presentationml/2006/main">
  <p:tag name="KSO_WM_BEAUTIFY_FLAG" val=""/>
  <p:tag name="KSO_WM_DIAGRAM_VIRTUALLY_FRAME" val="{&quot;height&quot;:291.1250592625309,&quot;left&quot;:2.77503937007873,&quot;top&quot;:78.19998010754782,&quot;width&quot;:695.0823904940504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2525</Words>
  <Application>WPS 演示</Application>
  <PresentationFormat>全屏显示(16:9)</PresentationFormat>
  <Paragraphs>277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Arial</vt:lpstr>
      <vt:lpstr>宋体</vt:lpstr>
      <vt:lpstr>Wingdings</vt:lpstr>
      <vt:lpstr>Times New Roman</vt:lpstr>
      <vt:lpstr>方正书宋_GBK</vt:lpstr>
      <vt:lpstr>微软雅黑</vt:lpstr>
      <vt:lpstr>黑体</vt:lpstr>
      <vt:lpstr>华文中宋</vt:lpstr>
      <vt:lpstr>Verdana</vt:lpstr>
      <vt:lpstr>Microsoft YaHei Regular</vt:lpstr>
      <vt:lpstr>汉仪中宋简</vt:lpstr>
      <vt:lpstr>宋体</vt:lpstr>
      <vt:lpstr>Arial Unicode MS</vt:lpstr>
      <vt:lpstr>Calibri</vt:lpstr>
      <vt:lpstr>DejaVu Sans</vt:lpstr>
      <vt:lpstr>Ubuntu</vt:lpstr>
      <vt:lpstr>Droid Sans Fallback</vt:lpstr>
      <vt:lpstr>默认设计模板</vt:lpstr>
      <vt:lpstr>PowerPoint 演示文稿</vt:lpstr>
      <vt:lpstr>PowerPoint 演示文稿</vt:lpstr>
      <vt:lpstr>报名方式</vt:lpstr>
      <vt:lpstr>PowerPoint 演示文稿</vt:lpstr>
      <vt:lpstr>幼儿园报名操作步骤</vt:lpstr>
      <vt:lpstr>报名操作步骤之一：登录“榕教之窗”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幼儿园报名操作步骤</vt:lpstr>
      <vt:lpstr>报名操作步骤之一：进入报名入口（e福州app-方式一）</vt:lpstr>
      <vt:lpstr>报名操作步骤之一：进入报名入口（e福州app-方式一）</vt:lpstr>
      <vt:lpstr>报名操作步骤之一：进入报名入口（e福州app-方式二）</vt:lpstr>
      <vt:lpstr>预约操作步骤之一：进入报名入口（闽政通app）</vt:lpstr>
      <vt:lpstr>报名操作步骤之二：点击“我要报名”、选择辖区</vt:lpstr>
      <vt:lpstr>报名操作步骤之三：查看招生引导</vt:lpstr>
      <vt:lpstr>PowerPoint 演示文稿</vt:lpstr>
      <vt:lpstr>PowerPoint 演示文稿</vt:lpstr>
      <vt:lpstr>PowerPoint 演示文稿</vt:lpstr>
      <vt:lpstr>PowerPoint 演示文稿</vt:lpstr>
      <vt:lpstr>常见问题解答（Q&amp;A）</vt:lpstr>
      <vt:lpstr>常见问题解答（Q&amp;A）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福州市小学招生预报名系统 家长操作指南</dc:title>
  <dc:creator>Thinkpad</dc:creator>
  <cp:lastModifiedBy>greatwall</cp:lastModifiedBy>
  <cp:revision>713</cp:revision>
  <dcterms:created xsi:type="dcterms:W3CDTF">2026-05-21T01:11:41Z</dcterms:created>
  <dcterms:modified xsi:type="dcterms:W3CDTF">2026-05-21T01:11:41Z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2052-11.8.2.10554</vt:lpwstr>
  </property>
  <property fmtid="{D5CDD505-2E9C-101B-9397-08002B2CF9AE}" pid="3" name="ICV">
    <vt:lpwstr>8F969E8B2EEA073E148E016A81FF3E02_43</vt:lpwstr>
  </property>
</Properties>
</file>