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64" r:id="rId4"/>
    <p:sldId id="276" r:id="rId5"/>
    <p:sldId id="278" r:id="rId6"/>
    <p:sldId id="271" r:id="rId7"/>
  </p:sldIdLst>
  <p:sldSz cx="12192000" cy="6858000"/>
  <p:notesSz cx="6858000" cy="9144000"/>
  <p:embeddedFontLst>
    <p:embeddedFont>
      <p:font typeface="汉仪程行简" panose="02010600030101010101" charset="-122"/>
      <p:regular r:id="rId8"/>
    </p:embeddedFont>
    <p:embeddedFont>
      <p:font typeface="汉仪劲楷简" panose="02010600030101010101" charset="-122"/>
      <p:regular r:id="rId9"/>
    </p:embeddedFont>
    <p:embeddedFont>
      <p:font typeface="黑体" panose="02010609060101010101" pitchFamily="49" charset="-122"/>
      <p:regular r:id="rId10"/>
    </p:embeddedFont>
    <p:embeddedFont>
      <p:font typeface="楷体" panose="02010609060101010101" pitchFamily="49" charset="-122"/>
      <p:regular r:id="rId1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734F"/>
    <a:srgbClr val="6F9E79"/>
    <a:srgbClr val="D2A62E"/>
    <a:srgbClr val="C7A139"/>
    <a:srgbClr val="C07940"/>
    <a:srgbClr val="579063"/>
    <a:srgbClr val="85B58F"/>
    <a:srgbClr val="A5C7AB"/>
    <a:srgbClr val="F2B172"/>
    <a:srgbClr val="D879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1" autoAdjust="0"/>
    <p:restoredTop sz="94660"/>
  </p:normalViewPr>
  <p:slideViewPr>
    <p:cSldViewPr snapToGrid="0">
      <p:cViewPr varScale="1">
        <p:scale>
          <a:sx n="93" d="100"/>
          <a:sy n="93" d="100"/>
        </p:scale>
        <p:origin x="115" y="226"/>
      </p:cViewPr>
      <p:guideLst>
        <p:guide orient="horz" pos="2112"/>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slideMaster" Target="../slideMasters/slideMaster1.xml"/><Relationship Id="rId4" Type="http://schemas.openxmlformats.org/officeDocument/2006/relationships/tags" Target="../tags/tag4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Master" Target="../slideMasters/slideMaster1.xml"/><Relationship Id="rId5" Type="http://schemas.openxmlformats.org/officeDocument/2006/relationships/tags" Target="../tags/tag52.xml"/><Relationship Id="rId4" Type="http://schemas.openxmlformats.org/officeDocument/2006/relationships/tags" Target="../tags/tag5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Master" Target="../slideMasters/slideMaster1.xml"/><Relationship Id="rId4" Type="http://schemas.openxmlformats.org/officeDocument/2006/relationships/tags" Target="../tags/tag6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Master" Target="../slideMasters/slideMaster1.xml"/><Relationship Id="rId5" Type="http://schemas.openxmlformats.org/officeDocument/2006/relationships/tags" Target="../tags/tag67.xml"/><Relationship Id="rId4" Type="http://schemas.openxmlformats.org/officeDocument/2006/relationships/tags" Target="../tags/tag66.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1.xml"/><Relationship Id="rId4" Type="http://schemas.openxmlformats.org/officeDocument/2006/relationships/tags" Target="../tags/tag2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Master" Target="../slideMasters/slideMaster1.xml"/><Relationship Id="rId5" Type="http://schemas.openxmlformats.org/officeDocument/2006/relationships/tags" Target="../tags/tag43.xml"/><Relationship Id="rId4" Type="http://schemas.openxmlformats.org/officeDocument/2006/relationships/tags" Target="../tags/tag4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2024/1/9</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2024/1/9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2024/1/9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2024/1/9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2024/1/9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2024/1/9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tretch>
            <a:fillRect/>
          </a:stretch>
        </a:blipFill>
        <a:effectLst/>
      </p:bgPr>
    </p:bg>
    <p:spTree>
      <p:nvGrpSpPr>
        <p:cNvPr id="1" name=""/>
        <p:cNvGrpSpPr/>
        <p:nvPr/>
      </p:nvGrpSpPr>
      <p:grpSpPr>
        <a:xfrm>
          <a:off x="0" y="0"/>
          <a:ext cx="0" cy="0"/>
          <a:chOff x="0" y="0"/>
          <a:chExt cx="0" cy="0"/>
        </a:xfrm>
      </p:grpSpPr>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68.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69.xml"/><Relationship Id="rId5" Type="http://schemas.openxmlformats.org/officeDocument/2006/relationships/image" Target="../media/image6.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7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2537254" y="2108886"/>
            <a:ext cx="6664412" cy="2612775"/>
          </a:xfrm>
          <a:prstGeom prst="rect">
            <a:avLst/>
          </a:prstGeom>
          <a:noFill/>
        </p:spPr>
        <p:txBody>
          <a:bodyPr wrap="square" rtlCol="0">
            <a:spAutoFit/>
          </a:bodyPr>
          <a:lstStyle/>
          <a:p>
            <a:pPr algn="ctr"/>
            <a:r>
              <a:rPr lang="zh-CN" altLang="zh-CN" sz="3200" b="1" dirty="0">
                <a:latin typeface="黑体" panose="02010609060101010101" pitchFamily="49" charset="-122"/>
                <a:ea typeface="黑体" panose="02010609060101010101" pitchFamily="49" charset="-122"/>
              </a:rPr>
              <a:t>关于《闽清县人民政府办公室关于印发</a:t>
            </a:r>
            <a:r>
              <a:rPr lang="en-US" altLang="zh-CN" sz="3200" b="1" dirty="0">
                <a:latin typeface="黑体" panose="02010609060101010101" pitchFamily="49" charset="-122"/>
                <a:ea typeface="黑体" panose="02010609060101010101" pitchFamily="49" charset="-122"/>
              </a:rPr>
              <a:t>&lt;</a:t>
            </a:r>
            <a:r>
              <a:rPr lang="zh-CN" altLang="zh-CN" sz="3200" b="1" dirty="0">
                <a:latin typeface="黑体" panose="02010609060101010101" pitchFamily="49" charset="-122"/>
                <a:ea typeface="黑体" panose="02010609060101010101" pitchFamily="49" charset="-122"/>
              </a:rPr>
              <a:t>闽清县全面推进耕地开发保护项目指导意见</a:t>
            </a:r>
            <a:r>
              <a:rPr lang="en-US" altLang="zh-CN" sz="3200" b="1" dirty="0">
                <a:latin typeface="黑体" panose="02010609060101010101" pitchFamily="49" charset="-122"/>
                <a:ea typeface="黑体" panose="02010609060101010101" pitchFamily="49" charset="-122"/>
              </a:rPr>
              <a:t>&gt;</a:t>
            </a:r>
            <a:r>
              <a:rPr lang="zh-CN" altLang="zh-CN" sz="3200" b="1" dirty="0">
                <a:latin typeface="黑体" panose="02010609060101010101" pitchFamily="49" charset="-122"/>
                <a:ea typeface="黑体" panose="02010609060101010101" pitchFamily="49" charset="-122"/>
              </a:rPr>
              <a:t>的通知》的政策解读</a:t>
            </a:r>
          </a:p>
          <a:p>
            <a:pPr algn="l"/>
            <a:endParaRPr lang="zh-CN" altLang="en-US" sz="6600" dirty="0">
              <a:gradFill>
                <a:gsLst>
                  <a:gs pos="0">
                    <a:srgbClr val="6F9E79"/>
                  </a:gs>
                  <a:gs pos="62000">
                    <a:srgbClr val="243D55">
                      <a:lumMod val="98000"/>
                    </a:srgbClr>
                  </a:gs>
                </a:gsLst>
                <a:lin ang="5400000" scaled="0"/>
              </a:gradFill>
              <a:latin typeface="汉仪程行简" panose="00020600040101010101" charset="-122"/>
              <a:ea typeface="汉仪程行简" panose="00020600040101010101" charset="-122"/>
            </a:endParaRPr>
          </a:p>
        </p:txBody>
      </p:sp>
      <p:pic>
        <p:nvPicPr>
          <p:cNvPr id="11" name="图片 10" descr="资源-11"/>
          <p:cNvPicPr>
            <a:picLocks noChangeAspect="1"/>
          </p:cNvPicPr>
          <p:nvPr/>
        </p:nvPicPr>
        <p:blipFill>
          <a:blip r:embed="rId6"/>
          <a:stretch>
            <a:fillRect/>
          </a:stretch>
        </p:blipFill>
        <p:spPr>
          <a:xfrm>
            <a:off x="3096664" y="3811667"/>
            <a:ext cx="5306695" cy="196850"/>
          </a:xfrm>
          <a:prstGeom prst="rect">
            <a:avLst/>
          </a:prstGeom>
        </p:spPr>
      </p:pic>
      <p:pic>
        <p:nvPicPr>
          <p:cNvPr id="12" name="图片 11" descr="图片2 (2)"/>
          <p:cNvPicPr>
            <a:picLocks noChangeAspect="1"/>
          </p:cNvPicPr>
          <p:nvPr/>
        </p:nvPicPr>
        <p:blipFill>
          <a:blip r:embed="rId7"/>
          <a:stretch>
            <a:fillRect/>
          </a:stretch>
        </p:blipFill>
        <p:spPr>
          <a:xfrm>
            <a:off x="9571990" y="3661410"/>
            <a:ext cx="2491105" cy="481330"/>
          </a:xfrm>
          <a:prstGeom prst="rect">
            <a:avLst/>
          </a:prstGeom>
        </p:spPr>
      </p:pic>
      <p:pic>
        <p:nvPicPr>
          <p:cNvPr id="13" name="图片 12" descr="图片2 (3)"/>
          <p:cNvPicPr>
            <a:picLocks noChangeAspect="1"/>
          </p:cNvPicPr>
          <p:nvPr/>
        </p:nvPicPr>
        <p:blipFill>
          <a:blip r:embed="rId8"/>
          <a:stretch>
            <a:fillRect/>
          </a:stretch>
        </p:blipFill>
        <p:spPr>
          <a:xfrm>
            <a:off x="220345" y="620395"/>
            <a:ext cx="2539365" cy="589915"/>
          </a:xfrm>
          <a:prstGeom prst="rect">
            <a:avLst/>
          </a:prstGeom>
        </p:spPr>
      </p:pic>
      <p:pic>
        <p:nvPicPr>
          <p:cNvPr id="14" name="图片 13" descr="资源-12"/>
          <p:cNvPicPr>
            <a:picLocks noChangeAspect="1"/>
          </p:cNvPicPr>
          <p:nvPr/>
        </p:nvPicPr>
        <p:blipFill>
          <a:blip r:embed="rId9"/>
          <a:stretch>
            <a:fillRect/>
          </a:stretch>
        </p:blipFill>
        <p:spPr>
          <a:xfrm>
            <a:off x="549447" y="3602117"/>
            <a:ext cx="1193800" cy="419100"/>
          </a:xfrm>
          <a:prstGeom prst="rect">
            <a:avLst/>
          </a:prstGeom>
        </p:spPr>
      </p:pic>
      <p:pic>
        <p:nvPicPr>
          <p:cNvPr id="15" name="图片 14" descr="图片2 (4)"/>
          <p:cNvPicPr>
            <a:picLocks noChangeAspect="1"/>
          </p:cNvPicPr>
          <p:nvPr/>
        </p:nvPicPr>
        <p:blipFill>
          <a:blip r:embed="rId10"/>
          <a:stretch>
            <a:fillRect/>
          </a:stretch>
        </p:blipFill>
        <p:spPr>
          <a:xfrm>
            <a:off x="10963275" y="497205"/>
            <a:ext cx="989965" cy="437515"/>
          </a:xfrm>
          <a:prstGeom prst="rect">
            <a:avLst/>
          </a:prstGeom>
        </p:spPr>
      </p:pic>
      <p:pic>
        <p:nvPicPr>
          <p:cNvPr id="2" name="40028f364aab6d2727d79cbb0e31b6e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72359" y="106362"/>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0" presetClass="entr" presetSubtype="0" fill="hold" grpId="0" nodeType="afterEffect">
                                  <p:stCondLst>
                                    <p:cond delay="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1"/>
                                          </p:val>
                                        </p:tav>
                                        <p:tav tm="100000">
                                          <p:val>
                                            <p:strVal val="#ppt_x"/>
                                          </p:val>
                                        </p:tav>
                                      </p:tavLst>
                                    </p:anim>
                                    <p:anim calcmode="lin" valueType="num">
                                      <p:cBhvr>
                                        <p:cTn id="12" dur="10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6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61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9" repeatCount="indefinite"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资源 15"/>
          <p:cNvPicPr>
            <a:picLocks noChangeAspect="1"/>
          </p:cNvPicPr>
          <p:nvPr/>
        </p:nvPicPr>
        <p:blipFill>
          <a:blip r:embed="rId4"/>
          <a:stretch>
            <a:fillRect/>
          </a:stretch>
        </p:blipFill>
        <p:spPr>
          <a:xfrm>
            <a:off x="554990" y="506095"/>
            <a:ext cx="11082020" cy="5845810"/>
          </a:xfrm>
          <a:prstGeom prst="rect">
            <a:avLst/>
          </a:prstGeom>
        </p:spPr>
      </p:pic>
      <p:sp>
        <p:nvSpPr>
          <p:cNvPr id="3" name="矩形 2"/>
          <p:cNvSpPr/>
          <p:nvPr/>
        </p:nvSpPr>
        <p:spPr>
          <a:xfrm>
            <a:off x="9403080" y="1814830"/>
            <a:ext cx="812800" cy="1613535"/>
          </a:xfrm>
          <a:prstGeom prst="rect">
            <a:avLst/>
          </a:prstGeom>
          <a:noFill/>
          <a:ln w="28575">
            <a:solidFill>
              <a:srgbClr val="52855C"/>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9103360" y="1497965"/>
            <a:ext cx="798195" cy="1663700"/>
          </a:xfrm>
          <a:prstGeom prst="rect">
            <a:avLst/>
          </a:prstGeom>
          <a:solidFill>
            <a:srgbClr val="6F9E79"/>
          </a:solidFill>
        </p:spPr>
        <p:txBody>
          <a:bodyPr vert="eaVert" wrap="square" rtlCol="0">
            <a:spAutoFit/>
          </a:bodyPr>
          <a:lstStyle/>
          <a:p>
            <a:pPr algn="l"/>
            <a:r>
              <a:rPr lang="en-US" altLang="zh-CN" sz="1200" spc="1000">
                <a:solidFill>
                  <a:schemeClr val="bg1"/>
                </a:solidFill>
                <a:uFillTx/>
                <a:latin typeface="汉仪劲楷简" panose="00020600040101010101" pitchFamily="18" charset="-122"/>
                <a:ea typeface="汉仪劲楷简" panose="00020600040101010101" pitchFamily="18" charset="-122"/>
                <a:sym typeface="+mn-ea"/>
              </a:rPr>
              <a:t> </a:t>
            </a:r>
            <a:r>
              <a:rPr lang="zh-CN" altLang="en-US" sz="4000" spc="1000">
                <a:solidFill>
                  <a:schemeClr val="bg1"/>
                </a:solidFill>
                <a:uFillTx/>
                <a:latin typeface="汉仪劲楷简" panose="00020600040101010101" pitchFamily="18" charset="-122"/>
                <a:ea typeface="汉仪劲楷简" panose="00020600040101010101" pitchFamily="18" charset="-122"/>
                <a:sym typeface="+mn-ea"/>
              </a:rPr>
              <a:t>目录</a:t>
            </a:r>
          </a:p>
        </p:txBody>
      </p:sp>
      <p:sp>
        <p:nvSpPr>
          <p:cNvPr id="7" name="文本框 6"/>
          <p:cNvSpPr txBox="1"/>
          <p:nvPr/>
        </p:nvSpPr>
        <p:spPr>
          <a:xfrm>
            <a:off x="7005354" y="1597659"/>
            <a:ext cx="892552" cy="2522220"/>
          </a:xfrm>
          <a:prstGeom prst="rect">
            <a:avLst/>
          </a:prstGeom>
          <a:noFill/>
        </p:spPr>
        <p:txBody>
          <a:bodyPr vert="eaVert" wrap="square" rtlCol="0">
            <a:spAutoFit/>
          </a:bodyPr>
          <a:lstStyle/>
          <a:p>
            <a:r>
              <a:rPr lang="zh-CN" altLang="zh-CN" sz="2200" dirty="0"/>
              <a:t>一、制定的必要性</a:t>
            </a:r>
          </a:p>
          <a:p>
            <a:pPr algn="l"/>
            <a:endParaRPr lang="zh-CN" altLang="en-US" sz="2400" dirty="0"/>
          </a:p>
        </p:txBody>
      </p:sp>
      <p:sp>
        <p:nvSpPr>
          <p:cNvPr id="4" name="文本框 3"/>
          <p:cNvSpPr txBox="1"/>
          <p:nvPr/>
        </p:nvSpPr>
        <p:spPr>
          <a:xfrm>
            <a:off x="5102431" y="1758779"/>
            <a:ext cx="523220" cy="2522220"/>
          </a:xfrm>
          <a:prstGeom prst="rect">
            <a:avLst/>
          </a:prstGeom>
          <a:noFill/>
        </p:spPr>
        <p:txBody>
          <a:bodyPr vert="eaVert" wrap="square" rtlCol="0">
            <a:spAutoFit/>
          </a:bodyPr>
          <a:lstStyle/>
          <a:p>
            <a:r>
              <a:rPr lang="zh-CN" altLang="zh-CN" sz="2200" dirty="0"/>
              <a:t>二、制定依据</a:t>
            </a:r>
            <a:endParaRPr lang="zh-CN" altLang="en-US" sz="2200" dirty="0"/>
          </a:p>
        </p:txBody>
      </p:sp>
      <p:sp>
        <p:nvSpPr>
          <p:cNvPr id="5" name="文本框 4"/>
          <p:cNvSpPr txBox="1"/>
          <p:nvPr/>
        </p:nvSpPr>
        <p:spPr>
          <a:xfrm>
            <a:off x="3009407" y="1758779"/>
            <a:ext cx="523220" cy="2522220"/>
          </a:xfrm>
          <a:prstGeom prst="rect">
            <a:avLst/>
          </a:prstGeom>
          <a:noFill/>
        </p:spPr>
        <p:txBody>
          <a:bodyPr vert="eaVert" wrap="square" rtlCol="0">
            <a:spAutoFit/>
          </a:bodyPr>
          <a:lstStyle/>
          <a:p>
            <a:r>
              <a:rPr lang="zh-CN" altLang="zh-CN" sz="2200" dirty="0"/>
              <a:t>三、主要内容</a:t>
            </a:r>
          </a:p>
        </p:txBody>
      </p:sp>
      <p:grpSp>
        <p:nvGrpSpPr>
          <p:cNvPr id="45" name="组合 44"/>
          <p:cNvGrpSpPr/>
          <p:nvPr/>
        </p:nvGrpSpPr>
        <p:grpSpPr>
          <a:xfrm>
            <a:off x="6770874" y="1535430"/>
            <a:ext cx="1160145" cy="2584449"/>
            <a:chOff x="7078980" y="1916430"/>
            <a:chExt cx="1160145" cy="2584449"/>
          </a:xfrm>
        </p:grpSpPr>
        <p:sp>
          <p:nvSpPr>
            <p:cNvPr id="10" name="任意多边形 9"/>
            <p:cNvSpPr/>
            <p:nvPr/>
          </p:nvSpPr>
          <p:spPr>
            <a:xfrm>
              <a:off x="7450455" y="1916430"/>
              <a:ext cx="786130" cy="563880"/>
            </a:xfrm>
            <a:custGeom>
              <a:avLst/>
              <a:gdLst>
                <a:gd name="connsiteX0" fmla="*/ 0 w 1238"/>
                <a:gd name="connsiteY0" fmla="*/ 888 h 888"/>
                <a:gd name="connsiteX1" fmla="*/ 2 w 1238"/>
                <a:gd name="connsiteY1" fmla="*/ 0 h 888"/>
                <a:gd name="connsiteX2" fmla="*/ 1238 w 1238"/>
                <a:gd name="connsiteY2" fmla="*/ 0 h 888"/>
                <a:gd name="connsiteX3" fmla="*/ 1224 w 1238"/>
                <a:gd name="connsiteY3" fmla="*/ 604 h 888"/>
              </a:gdLst>
              <a:ahLst/>
              <a:cxnLst>
                <a:cxn ang="0">
                  <a:pos x="connsiteX0" y="connsiteY0"/>
                </a:cxn>
                <a:cxn ang="0">
                  <a:pos x="connsiteX1" y="connsiteY1"/>
                </a:cxn>
                <a:cxn ang="0">
                  <a:pos x="connsiteX2" y="connsiteY2"/>
                </a:cxn>
                <a:cxn ang="0">
                  <a:pos x="connsiteX3" y="connsiteY3"/>
                </a:cxn>
              </a:cxnLst>
              <a:rect l="l" t="t" r="r" b="b"/>
              <a:pathLst>
                <a:path w="1238" h="888">
                  <a:moveTo>
                    <a:pt x="0" y="888"/>
                  </a:moveTo>
                  <a:lnTo>
                    <a:pt x="2" y="0"/>
                  </a:lnTo>
                  <a:lnTo>
                    <a:pt x="1238" y="0"/>
                  </a:lnTo>
                  <a:lnTo>
                    <a:pt x="1224" y="604"/>
                  </a:lnTo>
                </a:path>
              </a:pathLst>
            </a:custGeom>
            <a:noFill/>
            <a:ln w="28575">
              <a:solidFill>
                <a:srgbClr val="6F9E79"/>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395369" y="2480310"/>
              <a:ext cx="246221" cy="1127125"/>
            </a:xfrm>
            <a:prstGeom prst="rect">
              <a:avLst/>
            </a:prstGeom>
            <a:solidFill>
              <a:srgbClr val="6F9E79"/>
            </a:solidFill>
          </p:spPr>
          <p:txBody>
            <a:bodyPr vert="eaVert" wrap="square" rtlCol="0">
              <a:spAutoFit/>
            </a:bodyPr>
            <a:lstStyle/>
            <a:p>
              <a:pPr algn="l"/>
              <a:r>
                <a:rPr lang="en-US" altLang="zh-CN" sz="400" spc="1000" dirty="0">
                  <a:solidFill>
                    <a:schemeClr val="bg1"/>
                  </a:solidFill>
                  <a:uFillTx/>
                  <a:latin typeface="汉仪劲楷简" panose="00020600040101010101" pitchFamily="18" charset="-122"/>
                  <a:ea typeface="汉仪劲楷简" panose="00020600040101010101" pitchFamily="18" charset="-122"/>
                  <a:sym typeface="+mn-ea"/>
                </a:rPr>
                <a:t> </a:t>
              </a:r>
              <a:endParaRPr lang="zh-CN" altLang="en-US" sz="1200" spc="500" dirty="0">
                <a:solidFill>
                  <a:schemeClr val="bg1"/>
                </a:solidFill>
                <a:uFillTx/>
                <a:latin typeface="汉仪劲楷简" panose="00020600040101010101" pitchFamily="18" charset="-122"/>
                <a:ea typeface="汉仪劲楷简" panose="00020600040101010101" pitchFamily="18" charset="-122"/>
                <a:sym typeface="+mn-ea"/>
              </a:endParaRPr>
            </a:p>
          </p:txBody>
        </p:sp>
        <p:sp>
          <p:nvSpPr>
            <p:cNvPr id="11" name="任意多边形 10"/>
            <p:cNvSpPr/>
            <p:nvPr/>
          </p:nvSpPr>
          <p:spPr>
            <a:xfrm rot="10800000">
              <a:off x="7450455" y="3211842"/>
              <a:ext cx="788670" cy="1289037"/>
            </a:xfrm>
            <a:custGeom>
              <a:avLst/>
              <a:gdLst>
                <a:gd name="connsiteX0" fmla="*/ 0 w 1242"/>
                <a:gd name="connsiteY0" fmla="*/ 1330 h 1330"/>
                <a:gd name="connsiteX1" fmla="*/ 6 w 1242"/>
                <a:gd name="connsiteY1" fmla="*/ 0 h 1330"/>
                <a:gd name="connsiteX2" fmla="*/ 1242 w 1242"/>
                <a:gd name="connsiteY2" fmla="*/ 0 h 1330"/>
                <a:gd name="connsiteX3" fmla="*/ 1238 w 1242"/>
                <a:gd name="connsiteY3" fmla="*/ 467 h 1330"/>
                <a:gd name="connsiteX0-1" fmla="*/ 0 w 10000"/>
                <a:gd name="connsiteY0-2" fmla="*/ 10000 h 10000"/>
                <a:gd name="connsiteX1-3" fmla="*/ 48 w 10000"/>
                <a:gd name="connsiteY1-4" fmla="*/ 0 h 10000"/>
                <a:gd name="connsiteX2-5" fmla="*/ 10000 w 10000"/>
                <a:gd name="connsiteY2-6" fmla="*/ 0 h 10000"/>
                <a:gd name="connsiteX3-7" fmla="*/ 9968 w 10000"/>
                <a:gd name="connsiteY3-8" fmla="*/ 5316 h 10000"/>
                <a:gd name="connsiteX0-9" fmla="*/ 0 w 10000"/>
                <a:gd name="connsiteY0-10" fmla="*/ 15263 h 15263"/>
                <a:gd name="connsiteX1-11" fmla="*/ 48 w 10000"/>
                <a:gd name="connsiteY1-12" fmla="*/ 0 h 15263"/>
                <a:gd name="connsiteX2-13" fmla="*/ 10000 w 10000"/>
                <a:gd name="connsiteY2-14" fmla="*/ 0 h 15263"/>
                <a:gd name="connsiteX3-15" fmla="*/ 9968 w 10000"/>
                <a:gd name="connsiteY3-16" fmla="*/ 5316 h 15263"/>
              </a:gdLst>
              <a:ahLst/>
              <a:cxnLst>
                <a:cxn ang="0">
                  <a:pos x="connsiteX0-1" y="connsiteY0-2"/>
                </a:cxn>
                <a:cxn ang="0">
                  <a:pos x="connsiteX1-3" y="connsiteY1-4"/>
                </a:cxn>
                <a:cxn ang="0">
                  <a:pos x="connsiteX2-5" y="connsiteY2-6"/>
                </a:cxn>
                <a:cxn ang="0">
                  <a:pos x="connsiteX3-7" y="connsiteY3-8"/>
                </a:cxn>
              </a:cxnLst>
              <a:rect l="l" t="t" r="r" b="b"/>
              <a:pathLst>
                <a:path w="10000" h="15263">
                  <a:moveTo>
                    <a:pt x="0" y="15263"/>
                  </a:moveTo>
                  <a:cubicBezTo>
                    <a:pt x="16" y="11930"/>
                    <a:pt x="32" y="3333"/>
                    <a:pt x="48" y="0"/>
                  </a:cubicBezTo>
                  <a:lnTo>
                    <a:pt x="10000" y="0"/>
                  </a:lnTo>
                  <a:cubicBezTo>
                    <a:pt x="9989" y="1170"/>
                    <a:pt x="9979" y="4146"/>
                    <a:pt x="9968" y="5316"/>
                  </a:cubicBezTo>
                </a:path>
              </a:pathLst>
            </a:custGeom>
            <a:noFill/>
            <a:ln w="28575">
              <a:solidFill>
                <a:srgbClr val="6F9E79"/>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资源-12"/>
            <p:cNvPicPr>
              <a:picLocks noChangeAspect="1"/>
            </p:cNvPicPr>
            <p:nvPr/>
          </p:nvPicPr>
          <p:blipFill>
            <a:blip r:embed="rId5"/>
            <a:stretch>
              <a:fillRect/>
            </a:stretch>
          </p:blipFill>
          <p:spPr>
            <a:xfrm>
              <a:off x="7078980" y="3704590"/>
              <a:ext cx="562610" cy="197485"/>
            </a:xfrm>
            <a:prstGeom prst="rect">
              <a:avLst/>
            </a:prstGeom>
          </p:spPr>
        </p:pic>
      </p:grpSp>
      <p:grpSp>
        <p:nvGrpSpPr>
          <p:cNvPr id="46" name="组合 45"/>
          <p:cNvGrpSpPr/>
          <p:nvPr/>
        </p:nvGrpSpPr>
        <p:grpSpPr>
          <a:xfrm>
            <a:off x="4512814" y="1535430"/>
            <a:ext cx="1160145" cy="2584449"/>
            <a:chOff x="5605475" y="1916430"/>
            <a:chExt cx="1160145" cy="2584449"/>
          </a:xfrm>
        </p:grpSpPr>
        <p:sp>
          <p:nvSpPr>
            <p:cNvPr id="31" name="任意多边形 30"/>
            <p:cNvSpPr/>
            <p:nvPr/>
          </p:nvSpPr>
          <p:spPr>
            <a:xfrm>
              <a:off x="5976950" y="1916430"/>
              <a:ext cx="786130" cy="563880"/>
            </a:xfrm>
            <a:custGeom>
              <a:avLst/>
              <a:gdLst>
                <a:gd name="connsiteX0" fmla="*/ 0 w 1238"/>
                <a:gd name="connsiteY0" fmla="*/ 888 h 888"/>
                <a:gd name="connsiteX1" fmla="*/ 2 w 1238"/>
                <a:gd name="connsiteY1" fmla="*/ 0 h 888"/>
                <a:gd name="connsiteX2" fmla="*/ 1238 w 1238"/>
                <a:gd name="connsiteY2" fmla="*/ 0 h 888"/>
                <a:gd name="connsiteX3" fmla="*/ 1224 w 1238"/>
                <a:gd name="connsiteY3" fmla="*/ 604 h 888"/>
              </a:gdLst>
              <a:ahLst/>
              <a:cxnLst>
                <a:cxn ang="0">
                  <a:pos x="connsiteX0" y="connsiteY0"/>
                </a:cxn>
                <a:cxn ang="0">
                  <a:pos x="connsiteX1" y="connsiteY1"/>
                </a:cxn>
                <a:cxn ang="0">
                  <a:pos x="connsiteX2" y="connsiteY2"/>
                </a:cxn>
                <a:cxn ang="0">
                  <a:pos x="connsiteX3" y="connsiteY3"/>
                </a:cxn>
              </a:cxnLst>
              <a:rect l="l" t="t" r="r" b="b"/>
              <a:pathLst>
                <a:path w="1238" h="888">
                  <a:moveTo>
                    <a:pt x="0" y="888"/>
                  </a:moveTo>
                  <a:lnTo>
                    <a:pt x="2" y="0"/>
                  </a:lnTo>
                  <a:lnTo>
                    <a:pt x="1238" y="0"/>
                  </a:lnTo>
                  <a:lnTo>
                    <a:pt x="1224" y="604"/>
                  </a:lnTo>
                </a:path>
              </a:pathLst>
            </a:custGeom>
            <a:noFill/>
            <a:ln w="28575">
              <a:solidFill>
                <a:srgbClr val="6F9E79"/>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5921864" y="2480310"/>
              <a:ext cx="246221" cy="1127125"/>
            </a:xfrm>
            <a:prstGeom prst="rect">
              <a:avLst/>
            </a:prstGeom>
            <a:solidFill>
              <a:srgbClr val="6F9E79"/>
            </a:solidFill>
          </p:spPr>
          <p:txBody>
            <a:bodyPr vert="eaVert" wrap="square" rtlCol="0">
              <a:spAutoFit/>
            </a:bodyPr>
            <a:lstStyle/>
            <a:p>
              <a:pPr algn="l"/>
              <a:r>
                <a:rPr lang="en-US" altLang="zh-CN" sz="400" spc="1000" dirty="0">
                  <a:solidFill>
                    <a:schemeClr val="bg1"/>
                  </a:solidFill>
                  <a:uFillTx/>
                  <a:latin typeface="汉仪劲楷简" panose="00020600040101010101" pitchFamily="18" charset="-122"/>
                  <a:ea typeface="汉仪劲楷简" panose="00020600040101010101" pitchFamily="18" charset="-122"/>
                  <a:sym typeface="+mn-ea"/>
                </a:rPr>
                <a:t> </a:t>
              </a:r>
              <a:endParaRPr lang="zh-CN" altLang="en-US" sz="1200" spc="500" dirty="0">
                <a:solidFill>
                  <a:schemeClr val="bg1"/>
                </a:solidFill>
                <a:uFillTx/>
                <a:latin typeface="汉仪劲楷简" panose="00020600040101010101" pitchFamily="18" charset="-122"/>
                <a:ea typeface="汉仪劲楷简" panose="00020600040101010101" pitchFamily="18" charset="-122"/>
                <a:sym typeface="+mn-ea"/>
              </a:endParaRPr>
            </a:p>
          </p:txBody>
        </p:sp>
        <p:sp>
          <p:nvSpPr>
            <p:cNvPr id="33" name="任意多边形 32"/>
            <p:cNvSpPr/>
            <p:nvPr/>
          </p:nvSpPr>
          <p:spPr>
            <a:xfrm rot="10800000">
              <a:off x="5976950" y="3211842"/>
              <a:ext cx="788670" cy="1289037"/>
            </a:xfrm>
            <a:custGeom>
              <a:avLst/>
              <a:gdLst>
                <a:gd name="connsiteX0" fmla="*/ 0 w 1242"/>
                <a:gd name="connsiteY0" fmla="*/ 1330 h 1330"/>
                <a:gd name="connsiteX1" fmla="*/ 6 w 1242"/>
                <a:gd name="connsiteY1" fmla="*/ 0 h 1330"/>
                <a:gd name="connsiteX2" fmla="*/ 1242 w 1242"/>
                <a:gd name="connsiteY2" fmla="*/ 0 h 1330"/>
                <a:gd name="connsiteX3" fmla="*/ 1238 w 1242"/>
                <a:gd name="connsiteY3" fmla="*/ 467 h 1330"/>
                <a:gd name="connsiteX0-1" fmla="*/ 0 w 10000"/>
                <a:gd name="connsiteY0-2" fmla="*/ 10000 h 10000"/>
                <a:gd name="connsiteX1-3" fmla="*/ 48 w 10000"/>
                <a:gd name="connsiteY1-4" fmla="*/ 0 h 10000"/>
                <a:gd name="connsiteX2-5" fmla="*/ 10000 w 10000"/>
                <a:gd name="connsiteY2-6" fmla="*/ 0 h 10000"/>
                <a:gd name="connsiteX3-7" fmla="*/ 9968 w 10000"/>
                <a:gd name="connsiteY3-8" fmla="*/ 5316 h 10000"/>
                <a:gd name="connsiteX0-9" fmla="*/ 0 w 10000"/>
                <a:gd name="connsiteY0-10" fmla="*/ 15263 h 15263"/>
                <a:gd name="connsiteX1-11" fmla="*/ 48 w 10000"/>
                <a:gd name="connsiteY1-12" fmla="*/ 0 h 15263"/>
                <a:gd name="connsiteX2-13" fmla="*/ 10000 w 10000"/>
                <a:gd name="connsiteY2-14" fmla="*/ 0 h 15263"/>
                <a:gd name="connsiteX3-15" fmla="*/ 9968 w 10000"/>
                <a:gd name="connsiteY3-16" fmla="*/ 5316 h 15263"/>
              </a:gdLst>
              <a:ahLst/>
              <a:cxnLst>
                <a:cxn ang="0">
                  <a:pos x="connsiteX0-1" y="connsiteY0-2"/>
                </a:cxn>
                <a:cxn ang="0">
                  <a:pos x="connsiteX1-3" y="connsiteY1-4"/>
                </a:cxn>
                <a:cxn ang="0">
                  <a:pos x="connsiteX2-5" y="connsiteY2-6"/>
                </a:cxn>
                <a:cxn ang="0">
                  <a:pos x="connsiteX3-7" y="connsiteY3-8"/>
                </a:cxn>
              </a:cxnLst>
              <a:rect l="l" t="t" r="r" b="b"/>
              <a:pathLst>
                <a:path w="10000" h="15263">
                  <a:moveTo>
                    <a:pt x="0" y="15263"/>
                  </a:moveTo>
                  <a:cubicBezTo>
                    <a:pt x="16" y="11930"/>
                    <a:pt x="32" y="3333"/>
                    <a:pt x="48" y="0"/>
                  </a:cubicBezTo>
                  <a:lnTo>
                    <a:pt x="10000" y="0"/>
                  </a:lnTo>
                  <a:cubicBezTo>
                    <a:pt x="9989" y="1170"/>
                    <a:pt x="9979" y="4146"/>
                    <a:pt x="9968" y="5316"/>
                  </a:cubicBezTo>
                </a:path>
              </a:pathLst>
            </a:custGeom>
            <a:noFill/>
            <a:ln w="28575">
              <a:solidFill>
                <a:srgbClr val="6F9E79"/>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资源-12"/>
            <p:cNvPicPr>
              <a:picLocks noChangeAspect="1"/>
            </p:cNvPicPr>
            <p:nvPr/>
          </p:nvPicPr>
          <p:blipFill>
            <a:blip r:embed="rId5"/>
            <a:stretch>
              <a:fillRect/>
            </a:stretch>
          </p:blipFill>
          <p:spPr>
            <a:xfrm>
              <a:off x="5605475" y="3704590"/>
              <a:ext cx="562610" cy="197485"/>
            </a:xfrm>
            <a:prstGeom prst="rect">
              <a:avLst/>
            </a:prstGeom>
          </p:spPr>
        </p:pic>
      </p:grpSp>
      <p:grpSp>
        <p:nvGrpSpPr>
          <p:cNvPr id="47" name="组合 46"/>
          <p:cNvGrpSpPr/>
          <p:nvPr/>
        </p:nvGrpSpPr>
        <p:grpSpPr>
          <a:xfrm>
            <a:off x="2408687" y="1538622"/>
            <a:ext cx="1160145" cy="2584449"/>
            <a:chOff x="4131971" y="1916430"/>
            <a:chExt cx="1160145" cy="2584449"/>
          </a:xfrm>
        </p:grpSpPr>
        <p:sp>
          <p:nvSpPr>
            <p:cNvPr id="36" name="任意多边形 35"/>
            <p:cNvSpPr/>
            <p:nvPr/>
          </p:nvSpPr>
          <p:spPr>
            <a:xfrm>
              <a:off x="4503446" y="1916430"/>
              <a:ext cx="786130" cy="563880"/>
            </a:xfrm>
            <a:custGeom>
              <a:avLst/>
              <a:gdLst>
                <a:gd name="connsiteX0" fmla="*/ 0 w 1238"/>
                <a:gd name="connsiteY0" fmla="*/ 888 h 888"/>
                <a:gd name="connsiteX1" fmla="*/ 2 w 1238"/>
                <a:gd name="connsiteY1" fmla="*/ 0 h 888"/>
                <a:gd name="connsiteX2" fmla="*/ 1238 w 1238"/>
                <a:gd name="connsiteY2" fmla="*/ 0 h 888"/>
                <a:gd name="connsiteX3" fmla="*/ 1224 w 1238"/>
                <a:gd name="connsiteY3" fmla="*/ 604 h 888"/>
              </a:gdLst>
              <a:ahLst/>
              <a:cxnLst>
                <a:cxn ang="0">
                  <a:pos x="connsiteX0" y="connsiteY0"/>
                </a:cxn>
                <a:cxn ang="0">
                  <a:pos x="connsiteX1" y="connsiteY1"/>
                </a:cxn>
                <a:cxn ang="0">
                  <a:pos x="connsiteX2" y="connsiteY2"/>
                </a:cxn>
                <a:cxn ang="0">
                  <a:pos x="connsiteX3" y="connsiteY3"/>
                </a:cxn>
              </a:cxnLst>
              <a:rect l="l" t="t" r="r" b="b"/>
              <a:pathLst>
                <a:path w="1238" h="888">
                  <a:moveTo>
                    <a:pt x="0" y="888"/>
                  </a:moveTo>
                  <a:lnTo>
                    <a:pt x="2" y="0"/>
                  </a:lnTo>
                  <a:lnTo>
                    <a:pt x="1238" y="0"/>
                  </a:lnTo>
                  <a:lnTo>
                    <a:pt x="1224" y="604"/>
                  </a:lnTo>
                </a:path>
              </a:pathLst>
            </a:custGeom>
            <a:noFill/>
            <a:ln w="28575">
              <a:solidFill>
                <a:srgbClr val="6F9E79"/>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4448360" y="2480310"/>
              <a:ext cx="246221" cy="1127125"/>
            </a:xfrm>
            <a:prstGeom prst="rect">
              <a:avLst/>
            </a:prstGeom>
            <a:solidFill>
              <a:srgbClr val="6F9E79"/>
            </a:solidFill>
          </p:spPr>
          <p:txBody>
            <a:bodyPr vert="eaVert" wrap="square" rtlCol="0">
              <a:spAutoFit/>
            </a:bodyPr>
            <a:lstStyle/>
            <a:p>
              <a:pPr algn="l"/>
              <a:r>
                <a:rPr lang="en-US" altLang="zh-CN" sz="400" spc="1000" dirty="0">
                  <a:solidFill>
                    <a:schemeClr val="bg1"/>
                  </a:solidFill>
                  <a:uFillTx/>
                  <a:latin typeface="汉仪劲楷简" panose="00020600040101010101" pitchFamily="18" charset="-122"/>
                  <a:ea typeface="汉仪劲楷简" panose="00020600040101010101" pitchFamily="18" charset="-122"/>
                  <a:sym typeface="+mn-ea"/>
                </a:rPr>
                <a:t> </a:t>
              </a:r>
              <a:endParaRPr lang="zh-CN" altLang="en-US" sz="1200" spc="500" dirty="0">
                <a:solidFill>
                  <a:schemeClr val="bg1"/>
                </a:solidFill>
                <a:uFillTx/>
                <a:latin typeface="汉仪劲楷简" panose="00020600040101010101" pitchFamily="18" charset="-122"/>
                <a:ea typeface="汉仪劲楷简" panose="00020600040101010101" pitchFamily="18" charset="-122"/>
                <a:sym typeface="+mn-ea"/>
              </a:endParaRPr>
            </a:p>
          </p:txBody>
        </p:sp>
        <p:sp>
          <p:nvSpPr>
            <p:cNvPr id="38" name="任意多边形 37"/>
            <p:cNvSpPr/>
            <p:nvPr/>
          </p:nvSpPr>
          <p:spPr>
            <a:xfrm rot="10800000">
              <a:off x="4503446" y="3211842"/>
              <a:ext cx="788670" cy="1289037"/>
            </a:xfrm>
            <a:custGeom>
              <a:avLst/>
              <a:gdLst>
                <a:gd name="connsiteX0" fmla="*/ 0 w 1242"/>
                <a:gd name="connsiteY0" fmla="*/ 1330 h 1330"/>
                <a:gd name="connsiteX1" fmla="*/ 6 w 1242"/>
                <a:gd name="connsiteY1" fmla="*/ 0 h 1330"/>
                <a:gd name="connsiteX2" fmla="*/ 1242 w 1242"/>
                <a:gd name="connsiteY2" fmla="*/ 0 h 1330"/>
                <a:gd name="connsiteX3" fmla="*/ 1238 w 1242"/>
                <a:gd name="connsiteY3" fmla="*/ 467 h 1330"/>
                <a:gd name="connsiteX0-1" fmla="*/ 0 w 10000"/>
                <a:gd name="connsiteY0-2" fmla="*/ 10000 h 10000"/>
                <a:gd name="connsiteX1-3" fmla="*/ 48 w 10000"/>
                <a:gd name="connsiteY1-4" fmla="*/ 0 h 10000"/>
                <a:gd name="connsiteX2-5" fmla="*/ 10000 w 10000"/>
                <a:gd name="connsiteY2-6" fmla="*/ 0 h 10000"/>
                <a:gd name="connsiteX3-7" fmla="*/ 9968 w 10000"/>
                <a:gd name="connsiteY3-8" fmla="*/ 5316 h 10000"/>
                <a:gd name="connsiteX0-9" fmla="*/ 0 w 10000"/>
                <a:gd name="connsiteY0-10" fmla="*/ 15263 h 15263"/>
                <a:gd name="connsiteX1-11" fmla="*/ 48 w 10000"/>
                <a:gd name="connsiteY1-12" fmla="*/ 0 h 15263"/>
                <a:gd name="connsiteX2-13" fmla="*/ 10000 w 10000"/>
                <a:gd name="connsiteY2-14" fmla="*/ 0 h 15263"/>
                <a:gd name="connsiteX3-15" fmla="*/ 9968 w 10000"/>
                <a:gd name="connsiteY3-16" fmla="*/ 5316 h 15263"/>
              </a:gdLst>
              <a:ahLst/>
              <a:cxnLst>
                <a:cxn ang="0">
                  <a:pos x="connsiteX0-1" y="connsiteY0-2"/>
                </a:cxn>
                <a:cxn ang="0">
                  <a:pos x="connsiteX1-3" y="connsiteY1-4"/>
                </a:cxn>
                <a:cxn ang="0">
                  <a:pos x="connsiteX2-5" y="connsiteY2-6"/>
                </a:cxn>
                <a:cxn ang="0">
                  <a:pos x="connsiteX3-7" y="connsiteY3-8"/>
                </a:cxn>
              </a:cxnLst>
              <a:rect l="l" t="t" r="r" b="b"/>
              <a:pathLst>
                <a:path w="10000" h="15263">
                  <a:moveTo>
                    <a:pt x="0" y="15263"/>
                  </a:moveTo>
                  <a:cubicBezTo>
                    <a:pt x="16" y="11930"/>
                    <a:pt x="32" y="3333"/>
                    <a:pt x="48" y="0"/>
                  </a:cubicBezTo>
                  <a:lnTo>
                    <a:pt x="10000" y="0"/>
                  </a:lnTo>
                  <a:cubicBezTo>
                    <a:pt x="9989" y="1170"/>
                    <a:pt x="9979" y="4146"/>
                    <a:pt x="9968" y="5316"/>
                  </a:cubicBezTo>
                </a:path>
              </a:pathLst>
            </a:custGeom>
            <a:noFill/>
            <a:ln w="28575">
              <a:solidFill>
                <a:srgbClr val="6F9E79"/>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descr="资源-12"/>
            <p:cNvPicPr>
              <a:picLocks noChangeAspect="1"/>
            </p:cNvPicPr>
            <p:nvPr/>
          </p:nvPicPr>
          <p:blipFill>
            <a:blip r:embed="rId5"/>
            <a:stretch>
              <a:fillRect/>
            </a:stretch>
          </p:blipFill>
          <p:spPr>
            <a:xfrm>
              <a:off x="4131971" y="3704590"/>
              <a:ext cx="562610" cy="197485"/>
            </a:xfrm>
            <a:prstGeom prst="rect">
              <a:avLst/>
            </a:prstGeom>
          </p:spPr>
        </p:pic>
      </p:gr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2500"/>
                            </p:stCondLst>
                            <p:childTnLst>
                              <p:par>
                                <p:cTn id="20" presetID="50" presetClass="entr" presetSubtype="0" decel="10000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1000" fill="hold"/>
                                        <p:tgtEl>
                                          <p:spTgt spid="45"/>
                                        </p:tgtEl>
                                        <p:attrNameLst>
                                          <p:attrName>ppt_w</p:attrName>
                                        </p:attrNameLst>
                                      </p:cBhvr>
                                      <p:tavLst>
                                        <p:tav tm="0">
                                          <p:val>
                                            <p:strVal val="#ppt_w+.3"/>
                                          </p:val>
                                        </p:tav>
                                        <p:tav tm="100000">
                                          <p:val>
                                            <p:strVal val="#ppt_w"/>
                                          </p:val>
                                        </p:tav>
                                      </p:tavLst>
                                    </p:anim>
                                    <p:anim calcmode="lin" valueType="num">
                                      <p:cBhvr>
                                        <p:cTn id="23" dur="1000" fill="hold"/>
                                        <p:tgtEl>
                                          <p:spTgt spid="45"/>
                                        </p:tgtEl>
                                        <p:attrNameLst>
                                          <p:attrName>ppt_h</p:attrName>
                                        </p:attrNameLst>
                                      </p:cBhvr>
                                      <p:tavLst>
                                        <p:tav tm="0">
                                          <p:val>
                                            <p:strVal val="#ppt_h"/>
                                          </p:val>
                                        </p:tav>
                                        <p:tav tm="100000">
                                          <p:val>
                                            <p:strVal val="#ppt_h"/>
                                          </p:val>
                                        </p:tav>
                                      </p:tavLst>
                                    </p:anim>
                                    <p:animEffect transition="in" filter="fade">
                                      <p:cBhvr>
                                        <p:cTn id="24" dur="1000"/>
                                        <p:tgtEl>
                                          <p:spTgt spid="45"/>
                                        </p:tgtEl>
                                      </p:cBhvr>
                                    </p:animEffect>
                                  </p:childTnLst>
                                </p:cTn>
                              </p:par>
                            </p:childTnLst>
                          </p:cTn>
                        </p:par>
                        <p:par>
                          <p:cTn id="25" fill="hold">
                            <p:stCondLst>
                              <p:cond delay="3500"/>
                            </p:stCondLst>
                            <p:childTnLst>
                              <p:par>
                                <p:cTn id="26" presetID="22" presetClass="entr" presetSubtype="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par>
                          <p:cTn id="29" fill="hold">
                            <p:stCondLst>
                              <p:cond delay="4000"/>
                            </p:stCondLst>
                            <p:childTnLst>
                              <p:par>
                                <p:cTn id="30" presetID="50" presetClass="entr" presetSubtype="0" decel="100000" fill="hold"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1000" fill="hold"/>
                                        <p:tgtEl>
                                          <p:spTgt spid="46"/>
                                        </p:tgtEl>
                                        <p:attrNameLst>
                                          <p:attrName>ppt_w</p:attrName>
                                        </p:attrNameLst>
                                      </p:cBhvr>
                                      <p:tavLst>
                                        <p:tav tm="0">
                                          <p:val>
                                            <p:strVal val="#ppt_w+.3"/>
                                          </p:val>
                                        </p:tav>
                                        <p:tav tm="100000">
                                          <p:val>
                                            <p:strVal val="#ppt_w"/>
                                          </p:val>
                                        </p:tav>
                                      </p:tavLst>
                                    </p:anim>
                                    <p:anim calcmode="lin" valueType="num">
                                      <p:cBhvr>
                                        <p:cTn id="33" dur="1000" fill="hold"/>
                                        <p:tgtEl>
                                          <p:spTgt spid="46"/>
                                        </p:tgtEl>
                                        <p:attrNameLst>
                                          <p:attrName>ppt_h</p:attrName>
                                        </p:attrNameLst>
                                      </p:cBhvr>
                                      <p:tavLst>
                                        <p:tav tm="0">
                                          <p:val>
                                            <p:strVal val="#ppt_h"/>
                                          </p:val>
                                        </p:tav>
                                        <p:tav tm="100000">
                                          <p:val>
                                            <p:strVal val="#ppt_h"/>
                                          </p:val>
                                        </p:tav>
                                      </p:tavLst>
                                    </p:anim>
                                    <p:animEffect transition="in" filter="fade">
                                      <p:cBhvr>
                                        <p:cTn id="34" dur="1000"/>
                                        <p:tgtEl>
                                          <p:spTgt spid="46"/>
                                        </p:tgtEl>
                                      </p:cBhvr>
                                    </p:animEffect>
                                  </p:childTnLst>
                                </p:cTn>
                              </p:par>
                            </p:childTnLst>
                          </p:cTn>
                        </p:par>
                        <p:par>
                          <p:cTn id="35" fill="hold">
                            <p:stCondLst>
                              <p:cond delay="5000"/>
                            </p:stCondLst>
                            <p:childTnLst>
                              <p:par>
                                <p:cTn id="36" presetID="22" presetClass="entr" presetSubtype="1"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up)">
                                      <p:cBhvr>
                                        <p:cTn id="38" dur="500"/>
                                        <p:tgtEl>
                                          <p:spTgt spid="4"/>
                                        </p:tgtEl>
                                      </p:cBhvr>
                                    </p:animEffect>
                                  </p:childTnLst>
                                </p:cTn>
                              </p:par>
                            </p:childTnLst>
                          </p:cTn>
                        </p:par>
                        <p:par>
                          <p:cTn id="39" fill="hold">
                            <p:stCondLst>
                              <p:cond delay="5500"/>
                            </p:stCondLst>
                            <p:childTnLst>
                              <p:par>
                                <p:cTn id="40" presetID="50" presetClass="entr" presetSubtype="0" decel="100000" fill="hold"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1000" fill="hold"/>
                                        <p:tgtEl>
                                          <p:spTgt spid="47"/>
                                        </p:tgtEl>
                                        <p:attrNameLst>
                                          <p:attrName>ppt_w</p:attrName>
                                        </p:attrNameLst>
                                      </p:cBhvr>
                                      <p:tavLst>
                                        <p:tav tm="0">
                                          <p:val>
                                            <p:strVal val="#ppt_w+.3"/>
                                          </p:val>
                                        </p:tav>
                                        <p:tav tm="100000">
                                          <p:val>
                                            <p:strVal val="#ppt_w"/>
                                          </p:val>
                                        </p:tav>
                                      </p:tavLst>
                                    </p:anim>
                                    <p:anim calcmode="lin" valueType="num">
                                      <p:cBhvr>
                                        <p:cTn id="43" dur="1000" fill="hold"/>
                                        <p:tgtEl>
                                          <p:spTgt spid="47"/>
                                        </p:tgtEl>
                                        <p:attrNameLst>
                                          <p:attrName>ppt_h</p:attrName>
                                        </p:attrNameLst>
                                      </p:cBhvr>
                                      <p:tavLst>
                                        <p:tav tm="0">
                                          <p:val>
                                            <p:strVal val="#ppt_h"/>
                                          </p:val>
                                        </p:tav>
                                        <p:tav tm="100000">
                                          <p:val>
                                            <p:strVal val="#ppt_h"/>
                                          </p:val>
                                        </p:tav>
                                      </p:tavLst>
                                    </p:anim>
                                    <p:animEffect transition="in" filter="fade">
                                      <p:cBhvr>
                                        <p:cTn id="44" dur="1000"/>
                                        <p:tgtEl>
                                          <p:spTgt spid="47"/>
                                        </p:tgtEl>
                                      </p:cBhvr>
                                    </p:animEffect>
                                  </p:childTnLst>
                                </p:cTn>
                              </p:par>
                            </p:childTnLst>
                          </p:cTn>
                        </p:par>
                        <p:par>
                          <p:cTn id="45" fill="hold">
                            <p:stCondLst>
                              <p:cond delay="6500"/>
                            </p:stCondLst>
                            <p:childTnLst>
                              <p:par>
                                <p:cTn id="46" presetID="22" presetClass="entr" presetSubtype="1"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资源-18"/>
          <p:cNvPicPr>
            <a:picLocks noChangeAspect="1"/>
          </p:cNvPicPr>
          <p:nvPr/>
        </p:nvPicPr>
        <p:blipFill>
          <a:blip r:embed="rId3"/>
          <a:stretch>
            <a:fillRect/>
          </a:stretch>
        </p:blipFill>
        <p:spPr>
          <a:xfrm>
            <a:off x="442277" y="445135"/>
            <a:ext cx="11307445" cy="5967730"/>
          </a:xfrm>
          <a:prstGeom prst="rect">
            <a:avLst/>
          </a:prstGeom>
        </p:spPr>
      </p:pic>
      <p:sp>
        <p:nvSpPr>
          <p:cNvPr id="7" name="文本框 6"/>
          <p:cNvSpPr txBox="1"/>
          <p:nvPr/>
        </p:nvSpPr>
        <p:spPr>
          <a:xfrm>
            <a:off x="3641107" y="2090172"/>
            <a:ext cx="4069510" cy="2677656"/>
          </a:xfrm>
          <a:prstGeom prst="rect">
            <a:avLst/>
          </a:prstGeom>
          <a:solidFill>
            <a:srgbClr val="6F9E79"/>
          </a:solidFill>
        </p:spPr>
        <p:txBody>
          <a:bodyPr wrap="square" rtlCol="0">
            <a:spAutoFit/>
          </a:bodyPr>
          <a:lstStyle/>
          <a:p>
            <a:r>
              <a:rPr lang="zh-CN" altLang="zh-CN" sz="2800" dirty="0">
                <a:latin typeface="黑体" panose="02010609060101010101" pitchFamily="49" charset="-122"/>
                <a:ea typeface="黑体" panose="02010609060101010101" pitchFamily="49" charset="-122"/>
              </a:rPr>
              <a:t>为深入贯彻习近平总书记关于耕地保护重要指示批示精神，进一步推进我县耕地保护项目建设的实施，结合本县实际，制定本指导意见。</a:t>
            </a:r>
            <a:endParaRPr lang="zh-CN" altLang="en-US" sz="2800" dirty="0">
              <a:latin typeface="黑体" panose="02010609060101010101" pitchFamily="49" charset="-122"/>
              <a:ea typeface="黑体" panose="02010609060101010101" pitchFamily="49" charset="-122"/>
            </a:endParaRPr>
          </a:p>
        </p:txBody>
      </p:sp>
      <p:sp>
        <p:nvSpPr>
          <p:cNvPr id="8" name="任意多边形 7"/>
          <p:cNvSpPr/>
          <p:nvPr/>
        </p:nvSpPr>
        <p:spPr>
          <a:xfrm>
            <a:off x="906145" y="1751330"/>
            <a:ext cx="1612900" cy="3975100"/>
          </a:xfrm>
          <a:custGeom>
            <a:avLst/>
            <a:gdLst/>
            <a:ahLst/>
            <a:cxnLst>
              <a:cxn ang="3">
                <a:pos x="hc" y="t"/>
              </a:cxn>
              <a:cxn ang="cd2">
                <a:pos x="l" y="vc"/>
              </a:cxn>
              <a:cxn ang="cd4">
                <a:pos x="hc" y="b"/>
              </a:cxn>
              <a:cxn ang="0">
                <a:pos x="r" y="vc"/>
              </a:cxn>
            </a:cxnLst>
            <a:rect l="l" t="t" r="r" b="b"/>
            <a:pathLst>
              <a:path w="2540" h="6260">
                <a:moveTo>
                  <a:pt x="337" y="0"/>
                </a:moveTo>
                <a:lnTo>
                  <a:pt x="2217" y="0"/>
                </a:lnTo>
                <a:lnTo>
                  <a:pt x="2217" y="14"/>
                </a:lnTo>
                <a:cubicBezTo>
                  <a:pt x="2226" y="183"/>
                  <a:pt x="2357" y="319"/>
                  <a:pt x="2524" y="336"/>
                </a:cubicBezTo>
                <a:lnTo>
                  <a:pt x="2540" y="337"/>
                </a:lnTo>
                <a:lnTo>
                  <a:pt x="2540" y="5915"/>
                </a:lnTo>
                <a:lnTo>
                  <a:pt x="2524" y="5916"/>
                </a:lnTo>
                <a:cubicBezTo>
                  <a:pt x="2352" y="5933"/>
                  <a:pt x="2217" y="6079"/>
                  <a:pt x="2217" y="6256"/>
                </a:cubicBezTo>
                <a:lnTo>
                  <a:pt x="2217" y="6260"/>
                </a:lnTo>
                <a:lnTo>
                  <a:pt x="337" y="6260"/>
                </a:lnTo>
                <a:lnTo>
                  <a:pt x="337" y="6256"/>
                </a:lnTo>
                <a:cubicBezTo>
                  <a:pt x="337" y="6073"/>
                  <a:pt x="193" y="5924"/>
                  <a:pt x="13" y="5914"/>
                </a:cubicBezTo>
                <a:lnTo>
                  <a:pt x="0" y="5914"/>
                </a:lnTo>
                <a:lnTo>
                  <a:pt x="0" y="338"/>
                </a:lnTo>
                <a:lnTo>
                  <a:pt x="13" y="338"/>
                </a:lnTo>
                <a:cubicBezTo>
                  <a:pt x="187" y="329"/>
                  <a:pt x="328" y="188"/>
                  <a:pt x="337" y="14"/>
                </a:cubicBezTo>
                <a:lnTo>
                  <a:pt x="337" y="0"/>
                </a:lnTo>
                <a:close/>
              </a:path>
            </a:pathLst>
          </a:custGeom>
          <a:blipFill rotWithShape="1">
            <a:blip r:embed="rId4"/>
            <a:tile tx="-57150" ty="0" sx="34000" sy="32000"/>
          </a:blipFill>
          <a:ln>
            <a:solidFill>
              <a:srgbClr val="52855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文本框 8">
            <a:extLst>
              <a:ext uri="{FF2B5EF4-FFF2-40B4-BE49-F238E27FC236}">
                <a16:creationId xmlns:a16="http://schemas.microsoft.com/office/drawing/2014/main" id="{30D44438-8A51-5667-3EA7-88271ABE455D}"/>
              </a:ext>
            </a:extLst>
          </p:cNvPr>
          <p:cNvSpPr txBox="1"/>
          <p:nvPr/>
        </p:nvSpPr>
        <p:spPr>
          <a:xfrm>
            <a:off x="4705728" y="245080"/>
            <a:ext cx="2236510" cy="400110"/>
          </a:xfrm>
          <a:prstGeom prst="rect">
            <a:avLst/>
          </a:prstGeom>
          <a:solidFill>
            <a:srgbClr val="52855C"/>
          </a:solidFill>
        </p:spPr>
        <p:txBody>
          <a:bodyPr wrap="none" rtlCol="0">
            <a:spAutoFit/>
          </a:bodyPr>
          <a:lstStyle/>
          <a:p>
            <a:r>
              <a:rPr lang="zh-CN" altLang="en-US" sz="2000" dirty="0">
                <a:solidFill>
                  <a:schemeClr val="bg1"/>
                </a:solidFill>
                <a:latin typeface="汉仪劲楷简" panose="00020600040101010101" pitchFamily="18" charset="-122"/>
                <a:ea typeface="汉仪劲楷简" panose="00020600040101010101" pitchFamily="18" charset="-122"/>
              </a:rPr>
              <a:t>一、制定的必要性</a:t>
            </a:r>
          </a:p>
        </p:txBody>
      </p:sp>
      <p:sp>
        <p:nvSpPr>
          <p:cNvPr id="10" name="椭圆 9">
            <a:extLst>
              <a:ext uri="{FF2B5EF4-FFF2-40B4-BE49-F238E27FC236}">
                <a16:creationId xmlns:a16="http://schemas.microsoft.com/office/drawing/2014/main" id="{9FB3521D-7045-904D-0F0D-109580FD60B7}"/>
              </a:ext>
            </a:extLst>
          </p:cNvPr>
          <p:cNvSpPr/>
          <p:nvPr/>
        </p:nvSpPr>
        <p:spPr>
          <a:xfrm>
            <a:off x="8160865" y="1727517"/>
            <a:ext cx="3402965" cy="3402965"/>
          </a:xfrm>
          <a:prstGeom prst="ellipse">
            <a:avLst/>
          </a:prstGeom>
          <a:blipFill rotWithShape="1">
            <a:blip r:embed="rId5"/>
            <a:stretch>
              <a:fillRect/>
            </a:stretch>
          </a:blipFill>
          <a:ln>
            <a:noFill/>
          </a:ln>
          <a:effectLst>
            <a:innerShdw blurRad="203200" dist="114300" dir="18900000">
              <a:srgbClr val="164730">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8" presetClass="entr" presetSubtype="16" fill="hold" grpId="0" nodeType="afterEffect">
                                  <p:stCondLst>
                                    <p:cond delay="0"/>
                                  </p:stCondLst>
                                  <p:childTnLst>
                                    <p:set>
                                      <p:cBhvr>
                                        <p:cTn id="11" dur="1000" fill="hold">
                                          <p:stCondLst>
                                            <p:cond delay="0"/>
                                          </p:stCondLst>
                                        </p:cTn>
                                        <p:tgtEl>
                                          <p:spTgt spid="8"/>
                                        </p:tgtEl>
                                        <p:attrNameLst>
                                          <p:attrName>style.visibility</p:attrName>
                                        </p:attrNameLst>
                                      </p:cBhvr>
                                      <p:to>
                                        <p:strVal val="visible"/>
                                      </p:to>
                                    </p:set>
                                    <p:animEffect transition="in" filter="diamond(in)">
                                      <p:cBhvr>
                                        <p:cTn id="12" dur="1000"/>
                                        <p:tgtEl>
                                          <p:spTgt spid="8"/>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2000"/>
                            </p:stCondLst>
                            <p:childTnLst>
                              <p:par>
                                <p:cTn id="18" presetID="4" presetClass="entr" presetSubtype="16" fill="hold" grpId="0" nodeType="afterEffect">
                                  <p:stCondLst>
                                    <p:cond delay="0"/>
                                  </p:stCondLst>
                                  <p:childTnLst>
                                    <p:set>
                                      <p:cBhvr>
                                        <p:cTn id="19" dur="1000" fill="hold">
                                          <p:stCondLst>
                                            <p:cond delay="0"/>
                                          </p:stCondLst>
                                        </p:cTn>
                                        <p:tgtEl>
                                          <p:spTgt spid="9"/>
                                        </p:tgtEl>
                                        <p:attrNameLst>
                                          <p:attrName>style.visibility</p:attrName>
                                        </p:attrNameLst>
                                      </p:cBhvr>
                                      <p:to>
                                        <p:strVal val="visible"/>
                                      </p:to>
                                    </p:set>
                                    <p:animEffect transition="in" filter="box(in)">
                                      <p:cBhvr>
                                        <p:cTn id="20" dur="1000"/>
                                        <p:tgtEl>
                                          <p:spTgt spid="9"/>
                                        </p:tgtEl>
                                      </p:cBhvr>
                                    </p:animEffect>
                                  </p:childTnLst>
                                </p:cTn>
                              </p:par>
                            </p:childTnLst>
                          </p:cTn>
                        </p:par>
                        <p:par>
                          <p:cTn id="21" fill="hold">
                            <p:stCondLst>
                              <p:cond delay="3000"/>
                            </p:stCondLst>
                            <p:childTnLst>
                              <p:par>
                                <p:cTn id="22" presetID="21" presetClass="entr" presetSubtype="1" fill="hold" grpId="0" nodeType="afterEffect">
                                  <p:stCondLst>
                                    <p:cond delay="0"/>
                                  </p:stCondLst>
                                  <p:childTnLst>
                                    <p:set>
                                      <p:cBhvr>
                                        <p:cTn id="23" dur="1000" fill="hold">
                                          <p:stCondLst>
                                            <p:cond delay="0"/>
                                          </p:stCondLst>
                                        </p:cTn>
                                        <p:tgtEl>
                                          <p:spTgt spid="10"/>
                                        </p:tgtEl>
                                        <p:attrNameLst>
                                          <p:attrName>style.visibility</p:attrName>
                                        </p:attrNameLst>
                                      </p:cBhvr>
                                      <p:to>
                                        <p:strVal val="visible"/>
                                      </p:to>
                                    </p:set>
                                    <p:animEffect transition="in" filter="wheel(1)">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资源-18"/>
          <p:cNvPicPr>
            <a:picLocks noChangeAspect="1"/>
          </p:cNvPicPr>
          <p:nvPr/>
        </p:nvPicPr>
        <p:blipFill>
          <a:blip r:embed="rId3"/>
          <a:stretch>
            <a:fillRect/>
          </a:stretch>
        </p:blipFill>
        <p:spPr>
          <a:xfrm>
            <a:off x="441960" y="445135"/>
            <a:ext cx="11307445" cy="5967730"/>
          </a:xfrm>
          <a:prstGeom prst="rect">
            <a:avLst/>
          </a:prstGeom>
        </p:spPr>
      </p:pic>
      <p:sp>
        <p:nvSpPr>
          <p:cNvPr id="8" name="文本框 7"/>
          <p:cNvSpPr txBox="1"/>
          <p:nvPr/>
        </p:nvSpPr>
        <p:spPr>
          <a:xfrm>
            <a:off x="5126677" y="303444"/>
            <a:ext cx="1723549" cy="400110"/>
          </a:xfrm>
          <a:prstGeom prst="rect">
            <a:avLst/>
          </a:prstGeom>
          <a:solidFill>
            <a:srgbClr val="52855C"/>
          </a:solidFill>
        </p:spPr>
        <p:txBody>
          <a:bodyPr wrap="none" rtlCol="0">
            <a:spAutoFit/>
          </a:bodyPr>
          <a:lstStyle/>
          <a:p>
            <a:r>
              <a:rPr lang="zh-CN" altLang="en-US" sz="2000" dirty="0">
                <a:solidFill>
                  <a:schemeClr val="bg1"/>
                </a:solidFill>
                <a:latin typeface="汉仪劲楷简" panose="00020600040101010101" pitchFamily="18" charset="-122"/>
                <a:ea typeface="汉仪劲楷简" panose="00020600040101010101" pitchFamily="18" charset="-122"/>
              </a:rPr>
              <a:t>二、制定依据</a:t>
            </a:r>
          </a:p>
        </p:txBody>
      </p:sp>
      <p:sp>
        <p:nvSpPr>
          <p:cNvPr id="5" name="椭圆 4"/>
          <p:cNvSpPr/>
          <p:nvPr/>
        </p:nvSpPr>
        <p:spPr>
          <a:xfrm>
            <a:off x="4315880" y="2466975"/>
            <a:ext cx="1688373" cy="1684895"/>
          </a:xfrm>
          <a:prstGeom prst="ellipse">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954072" y="1971010"/>
            <a:ext cx="3215416" cy="2947465"/>
          </a:xfrm>
          <a:prstGeom prst="rect">
            <a:avLst/>
          </a:prstGeom>
          <a:solidFill>
            <a:srgbClr val="528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椭圆 8"/>
          <p:cNvSpPr/>
          <p:nvPr/>
        </p:nvSpPr>
        <p:spPr>
          <a:xfrm>
            <a:off x="6134976" y="2466975"/>
            <a:ext cx="1688373" cy="1684895"/>
          </a:xfrm>
          <a:prstGeom prst="ellipse">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1C8CB774-4E72-0E1E-B094-656181593AB7}"/>
              </a:ext>
            </a:extLst>
          </p:cNvPr>
          <p:cNvSpPr txBox="1"/>
          <p:nvPr/>
        </p:nvSpPr>
        <p:spPr>
          <a:xfrm>
            <a:off x="8053430" y="2086017"/>
            <a:ext cx="3215416" cy="2831544"/>
          </a:xfrm>
          <a:prstGeom prst="rect">
            <a:avLst/>
          </a:prstGeom>
          <a:noFill/>
        </p:spPr>
        <p:txBody>
          <a:bodyPr wrap="square" rtlCol="0">
            <a:spAutoFit/>
          </a:bodyPr>
          <a:lstStyle/>
          <a:p>
            <a:r>
              <a:rPr lang="zh-CN" altLang="zh-CN" sz="2000" dirty="0">
                <a:solidFill>
                  <a:srgbClr val="333333"/>
                </a:solidFill>
                <a:effectLst/>
                <a:latin typeface="黑体" panose="02010609060101010101" pitchFamily="49" charset="-122"/>
                <a:ea typeface="黑体" panose="02010609060101010101" pitchFamily="49" charset="-122"/>
                <a:cs typeface="宋体" panose="02010600030101010101" pitchFamily="2" charset="-122"/>
              </a:rPr>
              <a:t>（一）</a:t>
            </a:r>
            <a:r>
              <a:rPr lang="zh-CN" altLang="zh-CN" sz="2000" dirty="0">
                <a:solidFill>
                  <a:srgbClr val="000000"/>
                </a:solidFill>
                <a:effectLst/>
                <a:latin typeface="黑体" panose="02010609060101010101" pitchFamily="49" charset="-122"/>
                <a:ea typeface="黑体" panose="02010609060101010101" pitchFamily="49" charset="-122"/>
                <a:cs typeface="仿宋_GB2312"/>
              </a:rPr>
              <a:t>福建省自然资源厅、福建省农业农村厅、福建省水利厅、福建省生态环境厅、福建省财政厅、福建省林业局《关于印发</a:t>
            </a:r>
            <a:r>
              <a:rPr lang="en-US" altLang="zh-CN" sz="2000" dirty="0">
                <a:solidFill>
                  <a:srgbClr val="000000"/>
                </a:solidFill>
                <a:effectLst/>
                <a:latin typeface="黑体" panose="02010609060101010101" pitchFamily="49" charset="-122"/>
                <a:ea typeface="黑体" panose="02010609060101010101" pitchFamily="49" charset="-122"/>
                <a:cs typeface="仿宋_GB2312"/>
              </a:rPr>
              <a:t>&lt;</a:t>
            </a:r>
            <a:r>
              <a:rPr lang="zh-CN" altLang="zh-CN" sz="2000" dirty="0">
                <a:solidFill>
                  <a:srgbClr val="000000"/>
                </a:solidFill>
                <a:effectLst/>
                <a:latin typeface="黑体" panose="02010609060101010101" pitchFamily="49" charset="-122"/>
                <a:ea typeface="黑体" panose="02010609060101010101" pitchFamily="49" charset="-122"/>
                <a:cs typeface="仿宋_GB2312"/>
              </a:rPr>
              <a:t>福建省补充耕地项目管理办法（试行）</a:t>
            </a:r>
            <a:r>
              <a:rPr lang="en-US" altLang="zh-CN" sz="2000" dirty="0">
                <a:solidFill>
                  <a:srgbClr val="000000"/>
                </a:solidFill>
                <a:effectLst/>
                <a:latin typeface="黑体" panose="02010609060101010101" pitchFamily="49" charset="-122"/>
                <a:ea typeface="黑体" panose="02010609060101010101" pitchFamily="49" charset="-122"/>
                <a:cs typeface="仿宋_GB2312"/>
              </a:rPr>
              <a:t>&gt;</a:t>
            </a:r>
            <a:r>
              <a:rPr lang="zh-CN" altLang="zh-CN" sz="2000" dirty="0">
                <a:solidFill>
                  <a:srgbClr val="000000"/>
                </a:solidFill>
                <a:effectLst/>
                <a:latin typeface="黑体" panose="02010609060101010101" pitchFamily="49" charset="-122"/>
                <a:ea typeface="黑体" panose="02010609060101010101" pitchFamily="49" charset="-122"/>
                <a:cs typeface="仿宋_GB2312"/>
              </a:rPr>
              <a:t>的通知》（闽自然资规〔</a:t>
            </a:r>
            <a:r>
              <a:rPr lang="en-US" altLang="zh-CN" sz="2000" dirty="0">
                <a:solidFill>
                  <a:srgbClr val="000000"/>
                </a:solidFill>
                <a:effectLst/>
                <a:latin typeface="黑体" panose="02010609060101010101" pitchFamily="49" charset="-122"/>
                <a:ea typeface="黑体" panose="02010609060101010101" pitchFamily="49" charset="-122"/>
                <a:cs typeface="仿宋_GB2312"/>
              </a:rPr>
              <a:t>2023</a:t>
            </a:r>
            <a:r>
              <a:rPr lang="zh-CN" altLang="zh-CN" sz="2000" dirty="0">
                <a:solidFill>
                  <a:srgbClr val="000000"/>
                </a:solidFill>
                <a:effectLst/>
                <a:latin typeface="黑体" panose="02010609060101010101" pitchFamily="49" charset="-122"/>
                <a:ea typeface="黑体" panose="02010609060101010101" pitchFamily="49" charset="-122"/>
                <a:cs typeface="仿宋_GB2312"/>
              </a:rPr>
              <a:t>〕</a:t>
            </a:r>
            <a:r>
              <a:rPr lang="en-US" altLang="zh-CN" sz="2000" dirty="0">
                <a:solidFill>
                  <a:srgbClr val="000000"/>
                </a:solidFill>
                <a:effectLst/>
                <a:latin typeface="黑体" panose="02010609060101010101" pitchFamily="49" charset="-122"/>
                <a:ea typeface="黑体" panose="02010609060101010101" pitchFamily="49" charset="-122"/>
                <a:cs typeface="仿宋_GB2312"/>
              </a:rPr>
              <a:t>1</a:t>
            </a:r>
            <a:r>
              <a:rPr lang="zh-CN" altLang="zh-CN" sz="2000" dirty="0">
                <a:solidFill>
                  <a:srgbClr val="000000"/>
                </a:solidFill>
                <a:effectLst/>
                <a:latin typeface="黑体" panose="02010609060101010101" pitchFamily="49" charset="-122"/>
                <a:ea typeface="黑体" panose="02010609060101010101" pitchFamily="49" charset="-122"/>
                <a:cs typeface="仿宋_GB2312"/>
              </a:rPr>
              <a:t>号）</a:t>
            </a:r>
            <a:endParaRPr lang="zh-CN" altLang="zh-CN" sz="2000" dirty="0">
              <a:effectLst/>
              <a:latin typeface="黑体" panose="02010609060101010101" pitchFamily="49" charset="-122"/>
              <a:ea typeface="黑体" panose="02010609060101010101" pitchFamily="49" charset="-122"/>
              <a:cs typeface="Times New Roman" panose="02020603050405020304" pitchFamily="18" charset="0"/>
            </a:endParaRPr>
          </a:p>
          <a:p>
            <a:endParaRPr lang="zh-CN" altLang="en-US" dirty="0"/>
          </a:p>
        </p:txBody>
      </p:sp>
      <p:sp>
        <p:nvSpPr>
          <p:cNvPr id="13" name="矩形 12">
            <a:extLst>
              <a:ext uri="{FF2B5EF4-FFF2-40B4-BE49-F238E27FC236}">
                <a16:creationId xmlns:a16="http://schemas.microsoft.com/office/drawing/2014/main" id="{AD66C2A0-D863-B3A5-50FC-4F37BCB1569E}"/>
              </a:ext>
            </a:extLst>
          </p:cNvPr>
          <p:cNvSpPr/>
          <p:nvPr/>
        </p:nvSpPr>
        <p:spPr>
          <a:xfrm>
            <a:off x="852993" y="1971010"/>
            <a:ext cx="3215416" cy="2947465"/>
          </a:xfrm>
          <a:prstGeom prst="rect">
            <a:avLst/>
          </a:prstGeom>
          <a:solidFill>
            <a:srgbClr val="528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38921947-705B-D57F-F294-8853C15B8C64}"/>
              </a:ext>
            </a:extLst>
          </p:cNvPr>
          <p:cNvSpPr txBox="1"/>
          <p:nvPr/>
        </p:nvSpPr>
        <p:spPr>
          <a:xfrm>
            <a:off x="1124568" y="2182858"/>
            <a:ext cx="2813118" cy="2523768"/>
          </a:xfrm>
          <a:prstGeom prst="rect">
            <a:avLst/>
          </a:prstGeom>
          <a:noFill/>
        </p:spPr>
        <p:txBody>
          <a:bodyPr wrap="square" rtlCol="0">
            <a:spAutoFit/>
          </a:bodyPr>
          <a:lstStyle/>
          <a:p>
            <a:r>
              <a:rPr lang="zh-CN" altLang="zh-CN" sz="2000" dirty="0">
                <a:solidFill>
                  <a:srgbClr val="333333"/>
                </a:solidFill>
                <a:effectLst/>
                <a:latin typeface="黑体" panose="02010609060101010101" pitchFamily="49" charset="-122"/>
                <a:ea typeface="黑体" panose="02010609060101010101" pitchFamily="49" charset="-122"/>
                <a:cs typeface="宋体" panose="02010600030101010101" pitchFamily="2" charset="-122"/>
              </a:rPr>
              <a:t>（二）</a:t>
            </a:r>
            <a:r>
              <a:rPr lang="zh-CN" altLang="zh-CN" sz="2000" dirty="0">
                <a:solidFill>
                  <a:srgbClr val="000000"/>
                </a:solidFill>
                <a:effectLst/>
                <a:latin typeface="黑体" panose="02010609060101010101" pitchFamily="49" charset="-122"/>
                <a:ea typeface="黑体" panose="02010609060101010101" pitchFamily="49" charset="-122"/>
                <a:cs typeface="仿宋_GB2312"/>
              </a:rPr>
              <a:t>《福建省农业农村厅、中国农业发展银行福建省分行关于用好用足政策性金融加快推进耕地保护建设的通知》（闽农建〔</a:t>
            </a:r>
            <a:r>
              <a:rPr lang="en-US" altLang="zh-CN" sz="2000" dirty="0">
                <a:solidFill>
                  <a:srgbClr val="000000"/>
                </a:solidFill>
                <a:effectLst/>
                <a:latin typeface="黑体" panose="02010609060101010101" pitchFamily="49" charset="-122"/>
                <a:ea typeface="黑体" panose="02010609060101010101" pitchFamily="49" charset="-122"/>
                <a:cs typeface="仿宋_GB2312"/>
              </a:rPr>
              <a:t>2023</a:t>
            </a:r>
            <a:r>
              <a:rPr lang="zh-CN" altLang="zh-CN" sz="2000" dirty="0">
                <a:solidFill>
                  <a:srgbClr val="000000"/>
                </a:solidFill>
                <a:effectLst/>
                <a:latin typeface="黑体" panose="02010609060101010101" pitchFamily="49" charset="-122"/>
                <a:ea typeface="黑体" panose="02010609060101010101" pitchFamily="49" charset="-122"/>
                <a:cs typeface="仿宋_GB2312"/>
              </a:rPr>
              <a:t>〕</a:t>
            </a:r>
            <a:r>
              <a:rPr lang="en-US" altLang="zh-CN" sz="2000" dirty="0">
                <a:solidFill>
                  <a:srgbClr val="000000"/>
                </a:solidFill>
                <a:effectLst/>
                <a:latin typeface="黑体" panose="02010609060101010101" pitchFamily="49" charset="-122"/>
                <a:ea typeface="黑体" panose="02010609060101010101" pitchFamily="49" charset="-122"/>
                <a:cs typeface="仿宋_GB2312"/>
              </a:rPr>
              <a:t>1</a:t>
            </a:r>
            <a:r>
              <a:rPr lang="zh-CN" altLang="zh-CN" sz="2000" dirty="0">
                <a:solidFill>
                  <a:srgbClr val="000000"/>
                </a:solidFill>
                <a:effectLst/>
                <a:latin typeface="黑体" panose="02010609060101010101" pitchFamily="49" charset="-122"/>
                <a:ea typeface="黑体" panose="02010609060101010101" pitchFamily="49" charset="-122"/>
                <a:cs typeface="仿宋_GB2312"/>
              </a:rPr>
              <a:t>号）文件</a:t>
            </a:r>
            <a:endParaRPr lang="zh-CN" altLang="zh-CN" sz="2000" dirty="0">
              <a:effectLst/>
              <a:latin typeface="黑体" panose="02010609060101010101" pitchFamily="49" charset="-122"/>
              <a:ea typeface="黑体" panose="02010609060101010101" pitchFamily="49" charset="-122"/>
              <a:cs typeface="Times New Roman" panose="02020603050405020304" pitchFamily="18" charset="0"/>
            </a:endParaRPr>
          </a:p>
          <a:p>
            <a:endParaRPr lang="zh-CN" altLang="en-US" dirty="0"/>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000" fill="hold">
                                          <p:stCondLst>
                                            <p:cond delay="0"/>
                                          </p:stCondLst>
                                        </p:cTn>
                                        <p:tgtEl>
                                          <p:spTgt spid="8"/>
                                        </p:tgtEl>
                                        <p:attrNameLst>
                                          <p:attrName>style.visibility</p:attrName>
                                        </p:attrNameLst>
                                      </p:cBhvr>
                                      <p:to>
                                        <p:strVal val="visible"/>
                                      </p:to>
                                    </p:set>
                                    <p:animEffect transition="in" filter="box(in)">
                                      <p:cBhvr>
                                        <p:cTn id="12" dur="1000"/>
                                        <p:tgtEl>
                                          <p:spTgt spid="8"/>
                                        </p:tgtEl>
                                      </p:cBhvr>
                                    </p:animEffect>
                                  </p:childTnLst>
                                </p:cTn>
                              </p:par>
                            </p:childTnLst>
                          </p:cTn>
                        </p:par>
                        <p:par>
                          <p:cTn id="13" fill="hold">
                            <p:stCondLst>
                              <p:cond delay="1500"/>
                            </p:stCondLst>
                            <p:childTnLst>
                              <p:par>
                                <p:cTn id="14" presetID="21" presetClass="entr" presetSubtype="1" fill="hold" grpId="0" nodeType="afterEffect">
                                  <p:stCondLst>
                                    <p:cond delay="0"/>
                                  </p:stCondLst>
                                  <p:childTnLst>
                                    <p:set>
                                      <p:cBhvr>
                                        <p:cTn id="15" dur="1000"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par>
                          <p:cTn id="17" fill="hold">
                            <p:stCondLst>
                              <p:cond delay="2500"/>
                            </p:stCondLst>
                            <p:childTnLst>
                              <p:par>
                                <p:cTn id="18" presetID="21" presetClass="entr" presetSubtype="1" fill="hold" grpId="0" nodeType="afterEffect">
                                  <p:stCondLst>
                                    <p:cond delay="0"/>
                                  </p:stCondLst>
                                  <p:childTnLst>
                                    <p:set>
                                      <p:cBhvr>
                                        <p:cTn id="19" dur="1000" fill="hold">
                                          <p:stCondLst>
                                            <p:cond delay="0"/>
                                          </p:stCondLst>
                                        </p:cTn>
                                        <p:tgtEl>
                                          <p:spTgt spid="9"/>
                                        </p:tgtEl>
                                        <p:attrNameLst>
                                          <p:attrName>style.visibility</p:attrName>
                                        </p:attrNameLst>
                                      </p:cBhvr>
                                      <p:to>
                                        <p:strVal val="visible"/>
                                      </p:to>
                                    </p:set>
                                    <p:animEffect transition="in" filter="wheel(1)">
                                      <p:cBhvr>
                                        <p:cTn id="20" dur="1000"/>
                                        <p:tgtEl>
                                          <p:spTgt spid="9"/>
                                        </p:tgtEl>
                                      </p:cBhvr>
                                    </p:animEffect>
                                  </p:childTnLst>
                                </p:cTn>
                              </p:par>
                            </p:childTnLst>
                          </p:cTn>
                        </p:par>
                        <p:par>
                          <p:cTn id="21" fill="hold">
                            <p:stCondLst>
                              <p:cond delay="3500"/>
                            </p:stCondLst>
                            <p:childTnLst>
                              <p:par>
                                <p:cTn id="22" presetID="8" presetClass="entr" presetSubtype="16" fill="hold" grpId="0" nodeType="afterEffect">
                                  <p:stCondLst>
                                    <p:cond delay="0"/>
                                  </p:stCondLst>
                                  <p:childTnLst>
                                    <p:set>
                                      <p:cBhvr>
                                        <p:cTn id="23" dur="1000" fill="hold">
                                          <p:stCondLst>
                                            <p:cond delay="0"/>
                                          </p:stCondLst>
                                        </p:cTn>
                                        <p:tgtEl>
                                          <p:spTgt spid="6"/>
                                        </p:tgtEl>
                                        <p:attrNameLst>
                                          <p:attrName>style.visibility</p:attrName>
                                        </p:attrNameLst>
                                      </p:cBhvr>
                                      <p:to>
                                        <p:strVal val="visible"/>
                                      </p:to>
                                    </p:set>
                                    <p:animEffect transition="in" filter="diamond(in)">
                                      <p:cBhvr>
                                        <p:cTn id="24" dur="1000"/>
                                        <p:tgtEl>
                                          <p:spTgt spid="6"/>
                                        </p:tgtEl>
                                      </p:cBhvr>
                                    </p:animEffect>
                                  </p:childTnLst>
                                </p:cTn>
                              </p:par>
                            </p:childTnLst>
                          </p:cTn>
                        </p:par>
                        <p:par>
                          <p:cTn id="25" fill="hold">
                            <p:stCondLst>
                              <p:cond delay="4500"/>
                            </p:stCondLst>
                            <p:childTnLst>
                              <p:par>
                                <p:cTn id="26" presetID="8" presetClass="entr" presetSubtype="16" fill="hold" grpId="0" nodeType="afterEffect">
                                  <p:stCondLst>
                                    <p:cond delay="0"/>
                                  </p:stCondLst>
                                  <p:childTnLst>
                                    <p:set>
                                      <p:cBhvr>
                                        <p:cTn id="27" dur="1000" fill="hold">
                                          <p:stCondLst>
                                            <p:cond delay="0"/>
                                          </p:stCondLst>
                                        </p:cTn>
                                        <p:tgtEl>
                                          <p:spTgt spid="13"/>
                                        </p:tgtEl>
                                        <p:attrNameLst>
                                          <p:attrName>style.visibility</p:attrName>
                                        </p:attrNameLst>
                                      </p:cBhvr>
                                      <p:to>
                                        <p:strVal val="visible"/>
                                      </p:to>
                                    </p:set>
                                    <p:animEffect transition="in" filter="diamond(in)">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bldLvl="0" animBg="1"/>
      <p:bldP spid="6" grpId="0" animBg="1"/>
      <p:bldP spid="9" grpId="0" bldLvl="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资源-18"/>
          <p:cNvPicPr>
            <a:picLocks noChangeAspect="1"/>
          </p:cNvPicPr>
          <p:nvPr/>
        </p:nvPicPr>
        <p:blipFill>
          <a:blip r:embed="rId3"/>
          <a:stretch>
            <a:fillRect/>
          </a:stretch>
        </p:blipFill>
        <p:spPr>
          <a:xfrm>
            <a:off x="442277" y="455230"/>
            <a:ext cx="11307445" cy="5967730"/>
          </a:xfrm>
          <a:prstGeom prst="rect">
            <a:avLst/>
          </a:prstGeom>
        </p:spPr>
      </p:pic>
      <p:sp>
        <p:nvSpPr>
          <p:cNvPr id="12" name="文本框 11"/>
          <p:cNvSpPr txBox="1"/>
          <p:nvPr/>
        </p:nvSpPr>
        <p:spPr>
          <a:xfrm>
            <a:off x="1387532" y="1225669"/>
            <a:ext cx="2249334" cy="369332"/>
          </a:xfrm>
          <a:prstGeom prst="rect">
            <a:avLst/>
          </a:prstGeom>
          <a:solidFill>
            <a:srgbClr val="6F9E79"/>
          </a:solidFill>
        </p:spPr>
        <p:txBody>
          <a:bodyPr wrap="none" rtlCol="0">
            <a:spAutoFit/>
          </a:bodyPr>
          <a:lstStyle/>
          <a:p>
            <a:pPr algn="l"/>
            <a:r>
              <a:rPr lang="zh-CN" altLang="en-US" spc="500" dirty="0">
                <a:solidFill>
                  <a:schemeClr val="bg1"/>
                </a:solidFill>
                <a:uFillTx/>
                <a:latin typeface="汉仪劲楷简" panose="00020600040101010101" pitchFamily="18" charset="-122"/>
                <a:ea typeface="汉仪劲楷简" panose="00020600040101010101" pitchFamily="18" charset="-122"/>
                <a:sym typeface="+mn-ea"/>
              </a:rPr>
              <a:t>（一）</a:t>
            </a:r>
            <a:r>
              <a:rPr lang="zh-CN" altLang="en-US" spc="500" dirty="0">
                <a:solidFill>
                  <a:schemeClr val="bg1"/>
                </a:solidFill>
                <a:uFillTx/>
                <a:latin typeface="楷体" panose="02010609060101010101" pitchFamily="49" charset="-122"/>
                <a:ea typeface="楷体" panose="02010609060101010101" pitchFamily="49" charset="-122"/>
                <a:sym typeface="+mn-ea"/>
              </a:rPr>
              <a:t>组织形式</a:t>
            </a:r>
            <a:endParaRPr lang="zh-CN" altLang="en-US" dirty="0">
              <a:latin typeface="楷体" panose="02010609060101010101" pitchFamily="49" charset="-122"/>
              <a:ea typeface="楷体" panose="02010609060101010101" pitchFamily="49" charset="-122"/>
            </a:endParaRPr>
          </a:p>
        </p:txBody>
      </p:sp>
      <p:sp>
        <p:nvSpPr>
          <p:cNvPr id="13" name="文本框 12"/>
          <p:cNvSpPr txBox="1"/>
          <p:nvPr/>
        </p:nvSpPr>
        <p:spPr>
          <a:xfrm>
            <a:off x="1052173" y="1962190"/>
            <a:ext cx="3196353" cy="1477328"/>
          </a:xfrm>
          <a:prstGeom prst="rect">
            <a:avLst/>
          </a:prstGeom>
          <a:noFill/>
        </p:spPr>
        <p:txBody>
          <a:bodyPr wrap="square" rtlCol="0">
            <a:spAutoFit/>
          </a:bodyPr>
          <a:lstStyle/>
          <a:p>
            <a:r>
              <a:rPr lang="zh-CN" altLang="zh-CN" dirty="0"/>
              <a:t>成立闽清县全面推进耕地开发保护项目领导小组，下设办公室，办公室设在县自然资源和规划局。各乡镇组建工作专班，负责推进项目实施。</a:t>
            </a:r>
          </a:p>
        </p:txBody>
      </p:sp>
      <p:sp>
        <p:nvSpPr>
          <p:cNvPr id="14" name="文本框 13"/>
          <p:cNvSpPr txBox="1"/>
          <p:nvPr/>
        </p:nvSpPr>
        <p:spPr>
          <a:xfrm>
            <a:off x="1395467" y="3715410"/>
            <a:ext cx="2249334" cy="369332"/>
          </a:xfrm>
          <a:prstGeom prst="rect">
            <a:avLst/>
          </a:prstGeom>
          <a:solidFill>
            <a:srgbClr val="6F9E79"/>
          </a:solidFill>
        </p:spPr>
        <p:txBody>
          <a:bodyPr wrap="none" rtlCol="0">
            <a:spAutoFit/>
          </a:bodyPr>
          <a:lstStyle/>
          <a:p>
            <a:pPr algn="l"/>
            <a:r>
              <a:rPr lang="zh-CN" altLang="en-US" spc="500" dirty="0">
                <a:solidFill>
                  <a:schemeClr val="bg1"/>
                </a:solidFill>
                <a:uFillTx/>
                <a:latin typeface="汉仪劲楷简" panose="00020600040101010101" pitchFamily="18" charset="-122"/>
                <a:ea typeface="汉仪劲楷简" panose="00020600040101010101" pitchFamily="18" charset="-122"/>
                <a:sym typeface="+mn-ea"/>
              </a:rPr>
              <a:t>（二）</a:t>
            </a:r>
            <a:r>
              <a:rPr lang="zh-CN" altLang="en-US" spc="500" dirty="0">
                <a:solidFill>
                  <a:schemeClr val="bg1"/>
                </a:solidFill>
                <a:uFillTx/>
                <a:latin typeface="楷体" panose="02010609060101010101" pitchFamily="49" charset="-122"/>
                <a:ea typeface="楷体" panose="02010609060101010101" pitchFamily="49" charset="-122"/>
                <a:sym typeface="+mn-ea"/>
              </a:rPr>
              <a:t>实施程序</a:t>
            </a:r>
            <a:endParaRPr lang="zh-CN" altLang="en-US" dirty="0">
              <a:latin typeface="楷体" panose="02010609060101010101" pitchFamily="49" charset="-122"/>
              <a:ea typeface="楷体" panose="02010609060101010101" pitchFamily="49" charset="-122"/>
            </a:endParaRPr>
          </a:p>
        </p:txBody>
      </p:sp>
      <p:sp>
        <p:nvSpPr>
          <p:cNvPr id="15" name="文本框 14"/>
          <p:cNvSpPr txBox="1"/>
          <p:nvPr/>
        </p:nvSpPr>
        <p:spPr>
          <a:xfrm>
            <a:off x="1160331" y="4338861"/>
            <a:ext cx="3088195" cy="1477328"/>
          </a:xfrm>
          <a:prstGeom prst="rect">
            <a:avLst/>
          </a:prstGeom>
          <a:noFill/>
        </p:spPr>
        <p:txBody>
          <a:bodyPr wrap="square" rtlCol="0">
            <a:spAutoFit/>
          </a:bodyPr>
          <a:lstStyle/>
          <a:p>
            <a:r>
              <a:rPr lang="en-US" altLang="zh-CN" dirty="0"/>
              <a:t>1</a:t>
            </a:r>
            <a:r>
              <a:rPr lang="zh-CN" altLang="zh-CN" dirty="0"/>
              <a:t>、项目选址：</a:t>
            </a:r>
            <a:r>
              <a:rPr lang="en-US" altLang="zh-CN" dirty="0"/>
              <a:t>2</a:t>
            </a:r>
            <a:r>
              <a:rPr lang="zh-CN" altLang="zh-CN" dirty="0"/>
              <a:t>、选址论证；</a:t>
            </a:r>
            <a:r>
              <a:rPr lang="en-US" altLang="zh-CN" dirty="0"/>
              <a:t>3</a:t>
            </a:r>
            <a:r>
              <a:rPr lang="zh-CN" altLang="zh-CN" dirty="0"/>
              <a:t>、项目立项；</a:t>
            </a:r>
            <a:r>
              <a:rPr lang="en-US" altLang="zh-CN" dirty="0"/>
              <a:t>4</a:t>
            </a:r>
            <a:r>
              <a:rPr lang="zh-CN" altLang="zh-CN" dirty="0"/>
              <a:t>、项目设计；</a:t>
            </a:r>
            <a:r>
              <a:rPr lang="en-US" altLang="zh-CN" dirty="0"/>
              <a:t>5</a:t>
            </a:r>
            <a:r>
              <a:rPr lang="zh-CN" altLang="zh-CN" dirty="0"/>
              <a:t>、项目批复；</a:t>
            </a:r>
            <a:r>
              <a:rPr lang="en-US" altLang="zh-CN" dirty="0"/>
              <a:t>6</a:t>
            </a:r>
            <a:r>
              <a:rPr lang="zh-CN" altLang="zh-CN" dirty="0"/>
              <a:t>、项目实施；</a:t>
            </a:r>
            <a:r>
              <a:rPr lang="en-US" altLang="zh-CN" dirty="0"/>
              <a:t>7</a:t>
            </a:r>
            <a:r>
              <a:rPr lang="zh-CN" altLang="zh-CN" dirty="0"/>
              <a:t>、项目验收；</a:t>
            </a:r>
            <a:r>
              <a:rPr lang="en-US" altLang="zh-CN" dirty="0"/>
              <a:t>8</a:t>
            </a:r>
            <a:r>
              <a:rPr lang="zh-CN" altLang="zh-CN" dirty="0"/>
              <a:t>、项目备案；</a:t>
            </a:r>
            <a:r>
              <a:rPr lang="en-US" altLang="zh-CN" dirty="0"/>
              <a:t>9</a:t>
            </a:r>
            <a:r>
              <a:rPr lang="zh-CN" altLang="zh-CN" dirty="0"/>
              <a:t>、后期经营及管护；</a:t>
            </a:r>
          </a:p>
        </p:txBody>
      </p:sp>
      <p:sp>
        <p:nvSpPr>
          <p:cNvPr id="16" name="文本框 15"/>
          <p:cNvSpPr txBox="1"/>
          <p:nvPr/>
        </p:nvSpPr>
        <p:spPr>
          <a:xfrm>
            <a:off x="8179988" y="1225669"/>
            <a:ext cx="2839239" cy="369332"/>
          </a:xfrm>
          <a:prstGeom prst="rect">
            <a:avLst/>
          </a:prstGeom>
          <a:solidFill>
            <a:srgbClr val="6F9E79"/>
          </a:solidFill>
        </p:spPr>
        <p:txBody>
          <a:bodyPr wrap="none" rtlCol="0">
            <a:spAutoFit/>
          </a:bodyPr>
          <a:lstStyle/>
          <a:p>
            <a:pPr algn="l"/>
            <a:r>
              <a:rPr lang="zh-CN" altLang="en-US" spc="500" dirty="0">
                <a:solidFill>
                  <a:schemeClr val="bg1"/>
                </a:solidFill>
                <a:uFillTx/>
                <a:latin typeface="汉仪劲楷简" panose="00020600040101010101" pitchFamily="18" charset="-122"/>
                <a:ea typeface="汉仪劲楷简" panose="00020600040101010101" pitchFamily="18" charset="-122"/>
                <a:sym typeface="+mn-ea"/>
              </a:rPr>
              <a:t>（三）</a:t>
            </a:r>
            <a:r>
              <a:rPr lang="zh-CN" altLang="en-US" spc="500" dirty="0">
                <a:solidFill>
                  <a:schemeClr val="bg1"/>
                </a:solidFill>
                <a:uFillTx/>
                <a:latin typeface="楷体" panose="02010609060101010101" pitchFamily="49" charset="-122"/>
                <a:ea typeface="楷体" panose="02010609060101010101" pitchFamily="49" charset="-122"/>
                <a:sym typeface="+mn-ea"/>
              </a:rPr>
              <a:t>成本费用拨付</a:t>
            </a:r>
            <a:endParaRPr lang="zh-CN" altLang="en-US" dirty="0">
              <a:latin typeface="楷体" panose="02010609060101010101" pitchFamily="49" charset="-122"/>
              <a:ea typeface="楷体" panose="02010609060101010101" pitchFamily="49" charset="-122"/>
            </a:endParaRPr>
          </a:p>
        </p:txBody>
      </p:sp>
      <p:sp>
        <p:nvSpPr>
          <p:cNvPr id="20" name="文本框 19"/>
          <p:cNvSpPr txBox="1"/>
          <p:nvPr/>
        </p:nvSpPr>
        <p:spPr>
          <a:xfrm>
            <a:off x="5068242" y="292040"/>
            <a:ext cx="1723549" cy="400110"/>
          </a:xfrm>
          <a:prstGeom prst="rect">
            <a:avLst/>
          </a:prstGeom>
          <a:solidFill>
            <a:srgbClr val="52855C"/>
          </a:solidFill>
        </p:spPr>
        <p:txBody>
          <a:bodyPr wrap="none" rtlCol="0">
            <a:spAutoFit/>
          </a:bodyPr>
          <a:lstStyle/>
          <a:p>
            <a:r>
              <a:rPr lang="zh-CN" altLang="en-US" sz="2000" dirty="0">
                <a:solidFill>
                  <a:schemeClr val="bg1"/>
                </a:solidFill>
                <a:latin typeface="汉仪劲楷简" panose="00020600040101010101" pitchFamily="18" charset="-122"/>
                <a:ea typeface="汉仪劲楷简" panose="00020600040101010101" pitchFamily="18" charset="-122"/>
              </a:rPr>
              <a:t>三、主要内容</a:t>
            </a:r>
            <a:endParaRPr lang="en-US" altLang="zh-CN" sz="2000" dirty="0">
              <a:solidFill>
                <a:schemeClr val="bg1"/>
              </a:solidFill>
              <a:latin typeface="汉仪劲楷简" panose="00020600040101010101" pitchFamily="18" charset="-122"/>
              <a:ea typeface="汉仪劲楷简" panose="00020600040101010101" pitchFamily="18" charset="-122"/>
            </a:endParaRPr>
          </a:p>
        </p:txBody>
      </p:sp>
      <p:sp>
        <p:nvSpPr>
          <p:cNvPr id="5" name="椭圆 4"/>
          <p:cNvSpPr>
            <a:spLocks/>
          </p:cNvSpPr>
          <p:nvPr/>
        </p:nvSpPr>
        <p:spPr>
          <a:xfrm>
            <a:off x="4427795" y="1808480"/>
            <a:ext cx="2889250" cy="2889250"/>
          </a:xfrm>
          <a:prstGeom prst="ellipse">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349755" y="1716405"/>
            <a:ext cx="3072130" cy="3073400"/>
            <a:chOff x="7615" y="4030"/>
            <a:chExt cx="3968" cy="3970"/>
          </a:xfrm>
        </p:grpSpPr>
        <p:sp>
          <p:nvSpPr>
            <p:cNvPr id="2" name="任意多边形 1"/>
            <p:cNvSpPr/>
            <p:nvPr/>
          </p:nvSpPr>
          <p:spPr>
            <a:xfrm>
              <a:off x="7615" y="4030"/>
              <a:ext cx="3969" cy="3970"/>
            </a:xfrm>
            <a:custGeom>
              <a:avLst/>
              <a:gdLst>
                <a:gd name="connsiteX0" fmla="*/ 300 w 3969"/>
                <a:gd name="connsiteY0" fmla="*/ 3093 h 3969"/>
                <a:gd name="connsiteX1" fmla="*/ 0 w 3969"/>
                <a:gd name="connsiteY1" fmla="*/ 1984 h 3969"/>
                <a:gd name="connsiteX2" fmla="*/ 1984 w 3969"/>
                <a:gd name="connsiteY2" fmla="*/ 0 h 3969"/>
                <a:gd name="connsiteX3" fmla="*/ 3969 w 3969"/>
                <a:gd name="connsiteY3" fmla="*/ 1984 h 3969"/>
                <a:gd name="connsiteX4" fmla="*/ 1984 w 3969"/>
                <a:gd name="connsiteY4" fmla="*/ 3969 h 3969"/>
                <a:gd name="connsiteX5" fmla="*/ 1342 w 3969"/>
                <a:gd name="connsiteY5" fmla="*/ 3874 h 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9" h="3970">
                  <a:moveTo>
                    <a:pt x="300" y="3093"/>
                  </a:moveTo>
                  <a:cubicBezTo>
                    <a:pt x="142" y="2804"/>
                    <a:pt x="26" y="2531"/>
                    <a:pt x="0" y="1984"/>
                  </a:cubicBezTo>
                  <a:cubicBezTo>
                    <a:pt x="0" y="888"/>
                    <a:pt x="888" y="0"/>
                    <a:pt x="1984" y="0"/>
                  </a:cubicBezTo>
                  <a:cubicBezTo>
                    <a:pt x="3080" y="0"/>
                    <a:pt x="3969" y="888"/>
                    <a:pt x="3969" y="1984"/>
                  </a:cubicBezTo>
                  <a:cubicBezTo>
                    <a:pt x="3969" y="3080"/>
                    <a:pt x="3132" y="3944"/>
                    <a:pt x="1984" y="3969"/>
                  </a:cubicBezTo>
                  <a:cubicBezTo>
                    <a:pt x="1752" y="3974"/>
                    <a:pt x="1597" y="3949"/>
                    <a:pt x="1342" y="3874"/>
                  </a:cubicBezTo>
                </a:path>
              </a:pathLst>
            </a:custGeom>
            <a:noFill/>
            <a:ln w="19050">
              <a:solidFill>
                <a:srgbClr val="579063"/>
              </a:solidFill>
            </a:ln>
            <a:extLst>
              <a:ext uri="{909E8E84-426E-40DD-AFC4-6F175D3DCCD1}">
                <a14:hiddenFill xmlns:a14="http://schemas.microsoft.com/office/drawing/2010/main">
                  <a:blipFill rotWithShape="1">
                    <a:blip r:embed="rId4"/>
                    <a:stretch>
                      <a:fillRect/>
                    </a:stretch>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7880" y="7104"/>
              <a:ext cx="120" cy="120"/>
            </a:xfrm>
            <a:prstGeom prst="ellipse">
              <a:avLst/>
            </a:prstGeom>
            <a:noFill/>
            <a:ln w="19050">
              <a:solidFill>
                <a:srgbClr val="57906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8849" y="7818"/>
              <a:ext cx="120" cy="120"/>
            </a:xfrm>
            <a:prstGeom prst="ellipse">
              <a:avLst/>
            </a:prstGeom>
            <a:noFill/>
            <a:ln w="19050">
              <a:solidFill>
                <a:srgbClr val="57906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descr="资源-20"/>
          <p:cNvPicPr>
            <a:picLocks noChangeAspect="1"/>
          </p:cNvPicPr>
          <p:nvPr/>
        </p:nvPicPr>
        <p:blipFill>
          <a:blip r:embed="rId5"/>
          <a:stretch>
            <a:fillRect/>
          </a:stretch>
        </p:blipFill>
        <p:spPr>
          <a:xfrm>
            <a:off x="4461096" y="4288539"/>
            <a:ext cx="554990" cy="275590"/>
          </a:xfrm>
          <a:prstGeom prst="rect">
            <a:avLst/>
          </a:prstGeom>
        </p:spPr>
      </p:pic>
      <p:pic>
        <p:nvPicPr>
          <p:cNvPr id="23" name="图片 22" descr="资源-22"/>
          <p:cNvPicPr>
            <a:picLocks noChangeAspect="1"/>
          </p:cNvPicPr>
          <p:nvPr/>
        </p:nvPicPr>
        <p:blipFill>
          <a:blip r:embed="rId6"/>
          <a:stretch>
            <a:fillRect/>
          </a:stretch>
        </p:blipFill>
        <p:spPr>
          <a:xfrm>
            <a:off x="4417560" y="4706117"/>
            <a:ext cx="819785" cy="211455"/>
          </a:xfrm>
          <a:prstGeom prst="rect">
            <a:avLst/>
          </a:prstGeom>
        </p:spPr>
      </p:pic>
      <p:pic>
        <p:nvPicPr>
          <p:cNvPr id="24" name="图片 23" descr="资源-20"/>
          <p:cNvPicPr>
            <a:picLocks noChangeAspect="1"/>
          </p:cNvPicPr>
          <p:nvPr/>
        </p:nvPicPr>
        <p:blipFill>
          <a:blip r:embed="rId7"/>
          <a:stretch>
            <a:fillRect/>
          </a:stretch>
        </p:blipFill>
        <p:spPr>
          <a:xfrm flipH="1">
            <a:off x="6790630" y="1808480"/>
            <a:ext cx="1052830" cy="296545"/>
          </a:xfrm>
          <a:prstGeom prst="rect">
            <a:avLst/>
          </a:prstGeom>
        </p:spPr>
      </p:pic>
      <p:sp>
        <p:nvSpPr>
          <p:cNvPr id="6" name="文本框 5">
            <a:extLst>
              <a:ext uri="{FF2B5EF4-FFF2-40B4-BE49-F238E27FC236}">
                <a16:creationId xmlns:a16="http://schemas.microsoft.com/office/drawing/2014/main" id="{0BF416C0-6585-2C26-0732-586F9B08B97F}"/>
              </a:ext>
            </a:extLst>
          </p:cNvPr>
          <p:cNvSpPr txBox="1"/>
          <p:nvPr/>
        </p:nvSpPr>
        <p:spPr>
          <a:xfrm>
            <a:off x="8064842" y="1947608"/>
            <a:ext cx="3229233" cy="1477328"/>
          </a:xfrm>
          <a:prstGeom prst="rect">
            <a:avLst/>
          </a:prstGeom>
          <a:noFill/>
        </p:spPr>
        <p:txBody>
          <a:bodyPr wrap="square" rtlCol="0">
            <a:spAutoFit/>
          </a:bodyPr>
          <a:lstStyle/>
          <a:p>
            <a:r>
              <a:rPr lang="zh-CN" altLang="en-US" dirty="0"/>
              <a:t>主要规定了工程施工费、土地承包（流转）及补偿费、项目管理费、项目服务费、项目后期管护费等费用的拨付程序及拨付标准；</a:t>
            </a:r>
          </a:p>
        </p:txBody>
      </p:sp>
      <p:sp>
        <p:nvSpPr>
          <p:cNvPr id="11" name="文本框 10">
            <a:extLst>
              <a:ext uri="{FF2B5EF4-FFF2-40B4-BE49-F238E27FC236}">
                <a16:creationId xmlns:a16="http://schemas.microsoft.com/office/drawing/2014/main" id="{299E0707-6AF3-B79E-8572-EE55824F7221}"/>
              </a:ext>
            </a:extLst>
          </p:cNvPr>
          <p:cNvSpPr txBox="1"/>
          <p:nvPr/>
        </p:nvSpPr>
        <p:spPr>
          <a:xfrm>
            <a:off x="8179988" y="3668960"/>
            <a:ext cx="3134191" cy="369332"/>
          </a:xfrm>
          <a:prstGeom prst="rect">
            <a:avLst/>
          </a:prstGeom>
          <a:solidFill>
            <a:srgbClr val="6F9E79"/>
          </a:solidFill>
        </p:spPr>
        <p:txBody>
          <a:bodyPr wrap="none" rtlCol="0">
            <a:spAutoFit/>
          </a:bodyPr>
          <a:lstStyle/>
          <a:p>
            <a:pPr algn="l"/>
            <a:r>
              <a:rPr lang="zh-CN" altLang="en-US" spc="500" dirty="0">
                <a:solidFill>
                  <a:schemeClr val="bg1"/>
                </a:solidFill>
                <a:uFillTx/>
                <a:latin typeface="汉仪劲楷简" panose="00020600040101010101" pitchFamily="18" charset="-122"/>
                <a:ea typeface="汉仪劲楷简" panose="00020600040101010101" pitchFamily="18" charset="-122"/>
                <a:sym typeface="+mn-ea"/>
              </a:rPr>
              <a:t>（四）</a:t>
            </a:r>
            <a:r>
              <a:rPr lang="zh-CN" altLang="en-US" spc="500" dirty="0">
                <a:solidFill>
                  <a:schemeClr val="bg1"/>
                </a:solidFill>
                <a:latin typeface="楷体" panose="02010609060101010101" pitchFamily="49" charset="-122"/>
                <a:ea typeface="楷体" panose="02010609060101010101" pitchFamily="49" charset="-122"/>
                <a:sym typeface="+mn-ea"/>
              </a:rPr>
              <a:t>高标准农田建设</a:t>
            </a:r>
            <a:endParaRPr lang="zh-CN" altLang="en-US" dirty="0">
              <a:latin typeface="楷体" panose="02010609060101010101" pitchFamily="49" charset="-122"/>
              <a:ea typeface="楷体" panose="02010609060101010101" pitchFamily="49" charset="-122"/>
            </a:endParaRPr>
          </a:p>
        </p:txBody>
      </p:sp>
      <p:sp>
        <p:nvSpPr>
          <p:cNvPr id="22" name="文本框 21">
            <a:extLst>
              <a:ext uri="{FF2B5EF4-FFF2-40B4-BE49-F238E27FC236}">
                <a16:creationId xmlns:a16="http://schemas.microsoft.com/office/drawing/2014/main" id="{2CE7C114-29B7-CBE0-24F4-B712020353DE}"/>
              </a:ext>
            </a:extLst>
          </p:cNvPr>
          <p:cNvSpPr txBox="1"/>
          <p:nvPr/>
        </p:nvSpPr>
        <p:spPr>
          <a:xfrm>
            <a:off x="8064842" y="4238466"/>
            <a:ext cx="3229233" cy="1477328"/>
          </a:xfrm>
          <a:prstGeom prst="rect">
            <a:avLst/>
          </a:prstGeom>
          <a:noFill/>
        </p:spPr>
        <p:txBody>
          <a:bodyPr wrap="square" rtlCol="0">
            <a:spAutoFit/>
          </a:bodyPr>
          <a:lstStyle/>
          <a:p>
            <a:r>
              <a:rPr lang="zh-CN" altLang="en-US" dirty="0"/>
              <a:t>高标准农田建设根据</a:t>
            </a:r>
            <a:r>
              <a:rPr lang="en-US" altLang="zh-CN" dirty="0"/>
              <a:t>《</a:t>
            </a:r>
            <a:r>
              <a:rPr lang="zh-CN" altLang="en-US" dirty="0"/>
              <a:t>闽清县农业农村局关于印发闽清县农田建设项目管理实施办法的通知</a:t>
            </a:r>
            <a:r>
              <a:rPr lang="en-US" altLang="zh-CN" dirty="0"/>
              <a:t>》</a:t>
            </a:r>
            <a:r>
              <a:rPr lang="zh-CN" altLang="en-US" dirty="0"/>
              <a:t>（梅农综</a:t>
            </a:r>
            <a:r>
              <a:rPr lang="en-US" altLang="zh-CN" dirty="0"/>
              <a:t>〔2022〕179</a:t>
            </a:r>
            <a:r>
              <a:rPr lang="zh-CN" altLang="en-US" dirty="0"/>
              <a:t>号）等有关专项规定组织实施。</a:t>
            </a:r>
          </a:p>
        </p:txBody>
      </p:sp>
    </p:spTree>
    <p:custDataLst>
      <p:tags r:id="rId1"/>
    </p:custDataLst>
    <p:extLst>
      <p:ext uri="{BB962C8B-B14F-4D97-AF65-F5344CB8AC3E}">
        <p14:creationId xmlns:p14="http://schemas.microsoft.com/office/powerpoint/2010/main" val="1631985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000" fill="hold">
                                          <p:stCondLst>
                                            <p:cond delay="0"/>
                                          </p:stCondLst>
                                        </p:cTn>
                                        <p:tgtEl>
                                          <p:spTgt spid="20"/>
                                        </p:tgtEl>
                                        <p:attrNameLst>
                                          <p:attrName>style.visibility</p:attrName>
                                        </p:attrNameLst>
                                      </p:cBhvr>
                                      <p:to>
                                        <p:strVal val="visible"/>
                                      </p:to>
                                    </p:set>
                                    <p:animEffect transition="in" filter="box(in)">
                                      <p:cBhvr>
                                        <p:cTn id="12" dur="1000"/>
                                        <p:tgtEl>
                                          <p:spTgt spid="20"/>
                                        </p:tgtEl>
                                      </p:cBhvr>
                                    </p:animEffect>
                                  </p:childTnLst>
                                </p:cTn>
                              </p:par>
                            </p:childTnLst>
                          </p:cTn>
                        </p:par>
                        <p:par>
                          <p:cTn id="13" fill="hold">
                            <p:stCondLst>
                              <p:cond delay="1500"/>
                            </p:stCondLst>
                            <p:childTnLst>
                              <p:par>
                                <p:cTn id="14" presetID="21" presetClass="entr" presetSubtype="1" fill="hold" grpId="0" nodeType="afterEffect">
                                  <p:stCondLst>
                                    <p:cond delay="0"/>
                                  </p:stCondLst>
                                  <p:childTnLst>
                                    <p:set>
                                      <p:cBhvr>
                                        <p:cTn id="15" dur="1000"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par>
                          <p:cTn id="17" fill="hold">
                            <p:stCondLst>
                              <p:cond delay="2500"/>
                            </p:stCondLst>
                            <p:childTnLst>
                              <p:par>
                                <p:cTn id="18" presetID="21" presetClass="entr" presetSubtype="1" fill="hold" nodeType="afterEffect">
                                  <p:stCondLst>
                                    <p:cond delay="0"/>
                                  </p:stCondLst>
                                  <p:childTnLst>
                                    <p:set>
                                      <p:cBhvr>
                                        <p:cTn id="19" dur="1000" fill="hold">
                                          <p:stCondLst>
                                            <p:cond delay="0"/>
                                          </p:stCondLst>
                                        </p:cTn>
                                        <p:tgtEl>
                                          <p:spTgt spid="9"/>
                                        </p:tgtEl>
                                        <p:attrNameLst>
                                          <p:attrName>style.visibility</p:attrName>
                                        </p:attrNameLst>
                                      </p:cBhvr>
                                      <p:to>
                                        <p:strVal val="visible"/>
                                      </p:to>
                                    </p:set>
                                    <p:animEffect transition="in" filter="wheel(1)">
                                      <p:cBhvr>
                                        <p:cTn id="20" dur="1000"/>
                                        <p:tgtEl>
                                          <p:spTgt spid="9"/>
                                        </p:tgtEl>
                                      </p:cBhvr>
                                    </p:animEffect>
                                  </p:childTnLst>
                                </p:cTn>
                              </p:par>
                            </p:childTnLst>
                          </p:cTn>
                        </p:par>
                        <p:par>
                          <p:cTn id="21" fill="hold">
                            <p:stCondLst>
                              <p:cond delay="3500"/>
                            </p:stCondLst>
                            <p:childTnLst>
                              <p:par>
                                <p:cTn id="22" presetID="42"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50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par>
                          <p:cTn id="45" fill="hold">
                            <p:stCondLst>
                              <p:cond delay="5500"/>
                            </p:stCondLst>
                            <p:childTnLst>
                              <p:par>
                                <p:cTn id="46" presetID="22" presetClass="entr" presetSubtype="2"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right)">
                                      <p:cBhvr>
                                        <p:cTn id="48" dur="500"/>
                                        <p:tgtEl>
                                          <p:spTgt spid="16"/>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par>
                          <p:cTn id="53" fill="hold">
                            <p:stCondLst>
                              <p:cond delay="6500"/>
                            </p:stCondLst>
                            <p:childTnLst>
                              <p:par>
                                <p:cTn id="54" presetID="22" presetClass="entr" presetSubtype="8"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par>
                          <p:cTn id="57" fill="hold">
                            <p:stCondLst>
                              <p:cond delay="7000"/>
                            </p:stCondLst>
                            <p:childTnLst>
                              <p:par>
                                <p:cTn id="58" presetID="22" presetClass="entr" presetSubtype="8"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20" grpId="0" animBg="1"/>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资源-18"/>
          <p:cNvPicPr>
            <a:picLocks noChangeAspect="1"/>
          </p:cNvPicPr>
          <p:nvPr/>
        </p:nvPicPr>
        <p:blipFill>
          <a:blip r:embed="rId3"/>
          <a:stretch>
            <a:fillRect/>
          </a:stretch>
        </p:blipFill>
        <p:spPr>
          <a:xfrm>
            <a:off x="442277" y="445135"/>
            <a:ext cx="11307445" cy="5967730"/>
          </a:xfrm>
          <a:prstGeom prst="rect">
            <a:avLst/>
          </a:prstGeom>
        </p:spPr>
      </p:pic>
      <p:sp>
        <p:nvSpPr>
          <p:cNvPr id="13" name="文本框 12"/>
          <p:cNvSpPr txBox="1"/>
          <p:nvPr/>
        </p:nvSpPr>
        <p:spPr>
          <a:xfrm>
            <a:off x="1174864" y="2462133"/>
            <a:ext cx="9835978" cy="2308324"/>
          </a:xfrm>
          <a:prstGeom prst="rect">
            <a:avLst/>
          </a:prstGeom>
          <a:noFill/>
        </p:spPr>
        <p:txBody>
          <a:bodyPr wrap="square" rtlCol="0">
            <a:spAutoFit/>
          </a:bodyPr>
          <a:lstStyle/>
          <a:p>
            <a:r>
              <a:rPr lang="en-US" altLang="zh-CN" dirty="0"/>
              <a:t>1</a:t>
            </a:r>
            <a:r>
              <a:rPr lang="zh-CN" altLang="zh-CN" dirty="0"/>
              <a:t>、闽清县耕地开发保护项目的建设资金由闽清县绿地农业发展有限公司负责筹集。</a:t>
            </a:r>
          </a:p>
          <a:p>
            <a:r>
              <a:rPr lang="en-US" altLang="zh-CN" dirty="0"/>
              <a:t>2</a:t>
            </a:r>
            <a:r>
              <a:rPr lang="zh-CN" altLang="zh-CN" dirty="0"/>
              <a:t>、成本费用标准：耕地开发保护项目包含的工程费用、工程建设其他费用等以财审的结论、确定的中标价或合同价为准；青苗和地上附着物等一次性补偿费根据《闽清县人民政府关于印发闽清县房屋征收补偿实施细则（</a:t>
            </a:r>
            <a:r>
              <a:rPr lang="en-US" altLang="zh-CN" dirty="0"/>
              <a:t>2022</a:t>
            </a:r>
            <a:r>
              <a:rPr lang="zh-CN" altLang="zh-CN" dirty="0"/>
              <a:t>年修订版）的通知》（梅政综规〔</a:t>
            </a:r>
            <a:r>
              <a:rPr lang="en-US" altLang="zh-CN" dirty="0"/>
              <a:t>2022</a:t>
            </a:r>
            <a:r>
              <a:rPr lang="zh-CN" altLang="zh-CN" dirty="0"/>
              <a:t>〕</a:t>
            </a:r>
            <a:r>
              <a:rPr lang="en-US" altLang="zh-CN" dirty="0"/>
              <a:t>2</a:t>
            </a:r>
            <a:r>
              <a:rPr lang="zh-CN" altLang="zh-CN" dirty="0"/>
              <a:t>号）文件进行补偿。</a:t>
            </a:r>
          </a:p>
          <a:p>
            <a:r>
              <a:rPr lang="en-US" altLang="zh-CN" dirty="0"/>
              <a:t>3.</a:t>
            </a:r>
            <a:r>
              <a:rPr lang="zh-CN" altLang="zh-CN" dirty="0"/>
              <a:t>耕地开发保护项目所涉及的新增耕地、高标准农田土地承包经营权由乡镇因地制宜指导村集体与农户遵循依法、自愿、有偿原则进行土地承包经营权承包</a:t>
            </a:r>
            <a:r>
              <a:rPr lang="en-US" altLang="zh-CN" dirty="0"/>
              <a:t>(</a:t>
            </a:r>
            <a:r>
              <a:rPr lang="zh-CN" altLang="zh-CN" dirty="0"/>
              <a:t>流转</a:t>
            </a:r>
            <a:r>
              <a:rPr lang="en-US" altLang="zh-CN" dirty="0"/>
              <a:t>)</a:t>
            </a:r>
            <a:r>
              <a:rPr lang="zh-CN" altLang="zh-CN" dirty="0"/>
              <a:t>。</a:t>
            </a:r>
          </a:p>
          <a:p>
            <a:r>
              <a:rPr lang="en-US" altLang="zh-CN" dirty="0"/>
              <a:t>4.</a:t>
            </a:r>
            <a:r>
              <a:rPr lang="zh-CN" altLang="zh-CN" dirty="0"/>
              <a:t>耕地开发保护项目的后期管护经费新增耕地或新增旱改水（用于占补平衡）管护费按照旱地和水浇地</a:t>
            </a:r>
            <a:r>
              <a:rPr lang="en-US" altLang="zh-CN" dirty="0"/>
              <a:t>1000</a:t>
            </a:r>
            <a:r>
              <a:rPr lang="zh-CN" altLang="zh-CN" dirty="0"/>
              <a:t>元</a:t>
            </a:r>
            <a:r>
              <a:rPr lang="en-US" altLang="zh-CN" dirty="0"/>
              <a:t>/</a:t>
            </a:r>
            <a:r>
              <a:rPr lang="zh-CN" altLang="zh-CN" dirty="0"/>
              <a:t>亩</a:t>
            </a:r>
            <a:r>
              <a:rPr lang="en-US" altLang="zh-CN" dirty="0"/>
              <a:t>.</a:t>
            </a:r>
            <a:r>
              <a:rPr lang="zh-CN" altLang="zh-CN" dirty="0"/>
              <a:t>年，水田</a:t>
            </a:r>
            <a:r>
              <a:rPr lang="en-US" altLang="zh-CN" dirty="0"/>
              <a:t>1500</a:t>
            </a:r>
            <a:r>
              <a:rPr lang="zh-CN" altLang="zh-CN" dirty="0"/>
              <a:t>元</a:t>
            </a:r>
            <a:r>
              <a:rPr lang="en-US" altLang="zh-CN" dirty="0"/>
              <a:t>/</a:t>
            </a:r>
            <a:r>
              <a:rPr lang="zh-CN" altLang="zh-CN" dirty="0"/>
              <a:t>亩</a:t>
            </a:r>
            <a:r>
              <a:rPr lang="en-US" altLang="zh-CN" dirty="0"/>
              <a:t>.</a:t>
            </a:r>
            <a:r>
              <a:rPr lang="zh-CN" altLang="zh-CN" dirty="0"/>
              <a:t>年，连续发放</a:t>
            </a:r>
            <a:r>
              <a:rPr lang="en-US" altLang="zh-CN" dirty="0"/>
              <a:t>5</a:t>
            </a:r>
            <a:r>
              <a:rPr lang="zh-CN" altLang="zh-CN" dirty="0"/>
              <a:t>年，所需资金纳入项目建设成本。</a:t>
            </a:r>
          </a:p>
        </p:txBody>
      </p:sp>
      <p:sp>
        <p:nvSpPr>
          <p:cNvPr id="8" name="文本框 7"/>
          <p:cNvSpPr txBox="1"/>
          <p:nvPr/>
        </p:nvSpPr>
        <p:spPr>
          <a:xfrm>
            <a:off x="5495925" y="252730"/>
            <a:ext cx="1198880" cy="398780"/>
          </a:xfrm>
          <a:prstGeom prst="rect">
            <a:avLst/>
          </a:prstGeom>
          <a:solidFill>
            <a:srgbClr val="52855C"/>
          </a:solidFill>
        </p:spPr>
        <p:txBody>
          <a:bodyPr wrap="none" rtlCol="0">
            <a:spAutoFit/>
          </a:bodyPr>
          <a:lstStyle/>
          <a:p>
            <a:r>
              <a:rPr lang="zh-CN" altLang="en-US" sz="2000">
                <a:solidFill>
                  <a:schemeClr val="bg1"/>
                </a:solidFill>
                <a:latin typeface="汉仪劲楷简" panose="00020600040101010101" pitchFamily="18" charset="-122"/>
                <a:ea typeface="汉仪劲楷简" panose="00020600040101010101" pitchFamily="18" charset="-122"/>
              </a:rPr>
              <a:t>第三章节</a:t>
            </a:r>
          </a:p>
        </p:txBody>
      </p:sp>
      <p:sp>
        <p:nvSpPr>
          <p:cNvPr id="5" name="任意多边形 4"/>
          <p:cNvSpPr/>
          <p:nvPr/>
        </p:nvSpPr>
        <p:spPr>
          <a:xfrm>
            <a:off x="4820713" y="734639"/>
            <a:ext cx="2549304" cy="1128585"/>
          </a:xfrm>
          <a:custGeom>
            <a:avLst/>
            <a:gdLst>
              <a:gd name="connsiteX0" fmla="*/ 0 w 6467"/>
              <a:gd name="connsiteY0" fmla="*/ 1820 h 2857"/>
              <a:gd name="connsiteX1" fmla="*/ 3260 w 6467"/>
              <a:gd name="connsiteY1" fmla="*/ 0 h 2857"/>
              <a:gd name="connsiteX2" fmla="*/ 6467 w 6467"/>
              <a:gd name="connsiteY2" fmla="*/ 1822 h 2857"/>
              <a:gd name="connsiteX3" fmla="*/ 4696 w 6467"/>
              <a:gd name="connsiteY3" fmla="*/ 2857 h 2857"/>
              <a:gd name="connsiteX4" fmla="*/ 3263 w 6467"/>
              <a:gd name="connsiteY4" fmla="*/ 1935 h 2857"/>
              <a:gd name="connsiteX5" fmla="*/ 1767 w 6467"/>
              <a:gd name="connsiteY5" fmla="*/ 2850 h 2857"/>
              <a:gd name="connsiteX6" fmla="*/ 0 w 6467"/>
              <a:gd name="connsiteY6" fmla="*/ 1820 h 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7" h="2857">
                <a:moveTo>
                  <a:pt x="0" y="1820"/>
                </a:moveTo>
                <a:cubicBezTo>
                  <a:pt x="586" y="757"/>
                  <a:pt x="1828" y="7"/>
                  <a:pt x="3260" y="0"/>
                </a:cubicBezTo>
                <a:cubicBezTo>
                  <a:pt x="4686" y="-7"/>
                  <a:pt x="5945" y="881"/>
                  <a:pt x="6467" y="1822"/>
                </a:cubicBezTo>
                <a:lnTo>
                  <a:pt x="4696" y="2857"/>
                </a:lnTo>
                <a:cubicBezTo>
                  <a:pt x="4411" y="2377"/>
                  <a:pt x="4062" y="1962"/>
                  <a:pt x="3263" y="1935"/>
                </a:cubicBezTo>
                <a:cubicBezTo>
                  <a:pt x="2438" y="1947"/>
                  <a:pt x="1962" y="2482"/>
                  <a:pt x="1767" y="2850"/>
                </a:cubicBezTo>
                <a:lnTo>
                  <a:pt x="0" y="1820"/>
                </a:lnTo>
                <a:close/>
              </a:path>
            </a:pathLst>
          </a:custGeom>
          <a:blipFill rotWithShape="1">
            <a:blip r:embed="rId4"/>
            <a:stretch>
              <a:fillRect/>
            </a:stretch>
          </a:blipFill>
          <a:ln w="19050">
            <a:solidFill>
              <a:srgbClr val="528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88714451-6689-3624-4896-266CACD851C7}"/>
              </a:ext>
            </a:extLst>
          </p:cNvPr>
          <p:cNvSpPr txBox="1"/>
          <p:nvPr/>
        </p:nvSpPr>
        <p:spPr>
          <a:xfrm>
            <a:off x="4525758" y="1980317"/>
            <a:ext cx="3134191" cy="369332"/>
          </a:xfrm>
          <a:prstGeom prst="rect">
            <a:avLst/>
          </a:prstGeom>
          <a:solidFill>
            <a:srgbClr val="6F9E79"/>
          </a:solidFill>
        </p:spPr>
        <p:txBody>
          <a:bodyPr wrap="none" rtlCol="0">
            <a:spAutoFit/>
          </a:bodyPr>
          <a:lstStyle/>
          <a:p>
            <a:pPr algn="l"/>
            <a:r>
              <a:rPr lang="zh-CN" altLang="en-US" spc="500" dirty="0">
                <a:solidFill>
                  <a:schemeClr val="bg1"/>
                </a:solidFill>
                <a:uFillTx/>
                <a:latin typeface="汉仪劲楷简" panose="00020600040101010101" pitchFamily="18" charset="-122"/>
                <a:ea typeface="汉仪劲楷简" panose="00020600040101010101" pitchFamily="18" charset="-122"/>
                <a:sym typeface="+mn-ea"/>
              </a:rPr>
              <a:t>（五）</a:t>
            </a:r>
            <a:r>
              <a:rPr lang="zh-CN" altLang="en-US" spc="500" dirty="0">
                <a:solidFill>
                  <a:schemeClr val="bg1"/>
                </a:solidFill>
                <a:latin typeface="楷体" panose="02010609060101010101" pitchFamily="49" charset="-122"/>
                <a:ea typeface="楷体" panose="02010609060101010101" pitchFamily="49" charset="-122"/>
                <a:sym typeface="+mn-ea"/>
              </a:rPr>
              <a:t>资金筹措及管理</a:t>
            </a:r>
            <a:endParaRPr lang="zh-CN" altLang="en-US" dirty="0">
              <a:latin typeface="楷体" panose="02010609060101010101" pitchFamily="49" charset="-122"/>
              <a:ea typeface="楷体" panose="02010609060101010101" pitchFamily="49" charset="-122"/>
            </a:endParaRPr>
          </a:p>
        </p:txBody>
      </p:sp>
      <p:sp>
        <p:nvSpPr>
          <p:cNvPr id="12" name="文本框 11">
            <a:extLst>
              <a:ext uri="{FF2B5EF4-FFF2-40B4-BE49-F238E27FC236}">
                <a16:creationId xmlns:a16="http://schemas.microsoft.com/office/drawing/2014/main" id="{3ABE5380-F650-07FF-CB31-8C157078A8D7}"/>
              </a:ext>
            </a:extLst>
          </p:cNvPr>
          <p:cNvSpPr txBox="1"/>
          <p:nvPr/>
        </p:nvSpPr>
        <p:spPr>
          <a:xfrm>
            <a:off x="4820712" y="4969485"/>
            <a:ext cx="2544286" cy="369332"/>
          </a:xfrm>
          <a:prstGeom prst="rect">
            <a:avLst/>
          </a:prstGeom>
          <a:solidFill>
            <a:srgbClr val="6F9E79"/>
          </a:solidFill>
        </p:spPr>
        <p:txBody>
          <a:bodyPr wrap="none" rtlCol="0">
            <a:spAutoFit/>
          </a:bodyPr>
          <a:lstStyle/>
          <a:p>
            <a:pPr algn="l"/>
            <a:r>
              <a:rPr lang="zh-CN" altLang="en-US" spc="500" dirty="0">
                <a:solidFill>
                  <a:schemeClr val="bg1"/>
                </a:solidFill>
                <a:uFillTx/>
                <a:latin typeface="汉仪劲楷简" panose="00020600040101010101" pitchFamily="18" charset="-122"/>
                <a:ea typeface="汉仪劲楷简" panose="00020600040101010101" pitchFamily="18" charset="-122"/>
                <a:sym typeface="+mn-ea"/>
              </a:rPr>
              <a:t>（六）</a:t>
            </a:r>
            <a:r>
              <a:rPr lang="zh-CN" altLang="en-US" spc="500" dirty="0">
                <a:solidFill>
                  <a:schemeClr val="bg1"/>
                </a:solidFill>
                <a:latin typeface="楷体" panose="02010609060101010101" pitchFamily="49" charset="-122"/>
                <a:ea typeface="楷体" panose="02010609060101010101" pitchFamily="49" charset="-122"/>
                <a:sym typeface="+mn-ea"/>
              </a:rPr>
              <a:t>公告有效期</a:t>
            </a:r>
            <a:endParaRPr lang="zh-CN" altLang="en-US" dirty="0">
              <a:latin typeface="楷体" panose="02010609060101010101" pitchFamily="49" charset="-122"/>
              <a:ea typeface="楷体" panose="02010609060101010101" pitchFamily="49" charset="-122"/>
            </a:endParaRPr>
          </a:p>
        </p:txBody>
      </p:sp>
      <p:sp>
        <p:nvSpPr>
          <p:cNvPr id="16" name="文本框 15">
            <a:extLst>
              <a:ext uri="{FF2B5EF4-FFF2-40B4-BE49-F238E27FC236}">
                <a16:creationId xmlns:a16="http://schemas.microsoft.com/office/drawing/2014/main" id="{DAA701BA-2D2E-2B6B-E0A6-37863E3543CB}"/>
              </a:ext>
            </a:extLst>
          </p:cNvPr>
          <p:cNvSpPr txBox="1"/>
          <p:nvPr/>
        </p:nvSpPr>
        <p:spPr>
          <a:xfrm>
            <a:off x="4033395" y="5494449"/>
            <a:ext cx="4118919" cy="369332"/>
          </a:xfrm>
          <a:prstGeom prst="rect">
            <a:avLst/>
          </a:prstGeom>
          <a:noFill/>
        </p:spPr>
        <p:txBody>
          <a:bodyPr wrap="square" rtlCol="0">
            <a:spAutoFit/>
          </a:bodyPr>
          <a:lstStyle/>
          <a:p>
            <a:r>
              <a:rPr lang="zh-CN" altLang="en-US" dirty="0"/>
              <a:t>本通告自发布之日起施行，有效期十年</a:t>
            </a:r>
          </a:p>
        </p:txBody>
      </p:sp>
      <p:pic>
        <p:nvPicPr>
          <p:cNvPr id="19" name="图片 18" descr="5c75237e51bf8">
            <a:extLst>
              <a:ext uri="{FF2B5EF4-FFF2-40B4-BE49-F238E27FC236}">
                <a16:creationId xmlns:a16="http://schemas.microsoft.com/office/drawing/2014/main" id="{F90675A1-DAD8-5273-9B35-6585B6ADA13D}"/>
              </a:ext>
            </a:extLst>
          </p:cNvPr>
          <p:cNvPicPr>
            <a:picLocks noChangeAspect="1"/>
          </p:cNvPicPr>
          <p:nvPr/>
        </p:nvPicPr>
        <p:blipFill>
          <a:blip r:embed="rId5"/>
          <a:stretch>
            <a:fillRect/>
          </a:stretch>
        </p:blipFill>
        <p:spPr>
          <a:xfrm>
            <a:off x="8839835" y="4399005"/>
            <a:ext cx="2684900" cy="2013860"/>
          </a:xfrm>
          <a:prstGeom prst="rect">
            <a:avLst/>
          </a:prstGeom>
        </p:spPr>
      </p:pic>
      <p:pic>
        <p:nvPicPr>
          <p:cNvPr id="20" name="图片 19" descr="图片2 (4)">
            <a:extLst>
              <a:ext uri="{FF2B5EF4-FFF2-40B4-BE49-F238E27FC236}">
                <a16:creationId xmlns:a16="http://schemas.microsoft.com/office/drawing/2014/main" id="{4131931D-354B-FF60-E66C-E2CD8930EB4C}"/>
              </a:ext>
            </a:extLst>
          </p:cNvPr>
          <p:cNvPicPr>
            <a:picLocks noChangeAspect="1"/>
          </p:cNvPicPr>
          <p:nvPr/>
        </p:nvPicPr>
        <p:blipFill>
          <a:blip r:embed="rId6"/>
          <a:stretch>
            <a:fillRect/>
          </a:stretch>
        </p:blipFill>
        <p:spPr>
          <a:xfrm>
            <a:off x="10341456" y="1922294"/>
            <a:ext cx="967105" cy="42735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000" fill="hold">
                                          <p:stCondLst>
                                            <p:cond delay="0"/>
                                          </p:stCondLst>
                                        </p:cTn>
                                        <p:tgtEl>
                                          <p:spTgt spid="8"/>
                                        </p:tgtEl>
                                        <p:attrNameLst>
                                          <p:attrName>style.visibility</p:attrName>
                                        </p:attrNameLst>
                                      </p:cBhvr>
                                      <p:to>
                                        <p:strVal val="visible"/>
                                      </p:to>
                                    </p:set>
                                    <p:animEffect transition="in" filter="box(in)">
                                      <p:cBhvr>
                                        <p:cTn id="12" dur="1000"/>
                                        <p:tgtEl>
                                          <p:spTgt spid="8"/>
                                        </p:tgtEl>
                                      </p:cBhvr>
                                    </p:animEffect>
                                  </p:childTnLst>
                                </p:cTn>
                              </p:par>
                            </p:childTnLst>
                          </p:cTn>
                        </p:par>
                        <p:par>
                          <p:cTn id="13" fill="hold">
                            <p:stCondLst>
                              <p:cond delay="1500"/>
                            </p:stCondLst>
                            <p:childTnLst>
                              <p:par>
                                <p:cTn id="14" presetID="20" presetClass="entr" presetSubtype="0" fill="hold" grpId="1"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edge">
                                      <p:cBhvr>
                                        <p:cTn id="16" dur="2000"/>
                                        <p:tgtEl>
                                          <p:spTgt spid="5"/>
                                        </p:tgtEl>
                                      </p:cBhvr>
                                    </p:animEffect>
                                  </p:childTnLst>
                                </p:cTn>
                              </p:par>
                            </p:childTnLst>
                          </p:cTn>
                        </p:par>
                        <p:par>
                          <p:cTn id="17" fill="hold">
                            <p:stCondLst>
                              <p:cond delay="3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40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4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5000"/>
                            </p:stCondLst>
                            <p:childTnLst>
                              <p:par>
                                <p:cTn id="30" presetID="37"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900" decel="100000" fill="hold"/>
                                        <p:tgtEl>
                                          <p:spTgt spid="19"/>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5" grpId="1" bldLvl="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FAFAFA"/>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565</Words>
  <Application>Microsoft Office PowerPoint</Application>
  <PresentationFormat>宽屏</PresentationFormat>
  <Paragraphs>30</Paragraphs>
  <Slides>6</Slides>
  <Notes>0</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6</vt:i4>
      </vt:variant>
    </vt:vector>
  </HeadingPairs>
  <TitlesOfParts>
    <vt:vector size="13" baseType="lpstr">
      <vt:lpstr>黑体</vt:lpstr>
      <vt:lpstr>楷体</vt:lpstr>
      <vt:lpstr>Wingdings</vt:lpstr>
      <vt:lpstr>汉仪程行简</vt:lpstr>
      <vt:lpstr>Arial</vt:lpstr>
      <vt:lpstr>汉仪劲楷简</vt:lpstr>
      <vt:lpstr>Office 主题​​</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zhang</dc:creator>
  <cp:lastModifiedBy>灏喆 林</cp:lastModifiedBy>
  <cp:revision>203</cp:revision>
  <dcterms:created xsi:type="dcterms:W3CDTF">2019-06-19T02:08:00Z</dcterms:created>
  <dcterms:modified xsi:type="dcterms:W3CDTF">2024-01-09T03:29:40Z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C345D64A68F94E52B323C987A472371F</vt:lpwstr>
  </property>
  <property fmtid="{D5CDD505-2E9C-101B-9397-08002B2CF9AE}" pid="4" name="KSOSaveFontToCloudKey">
    <vt:lpwstr>406655844_btnclosed</vt:lpwstr>
  </property>
</Properties>
</file>